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72" r:id="rId12"/>
    <p:sldId id="266" r:id="rId13"/>
    <p:sldId id="269" r:id="rId14"/>
    <p:sldId id="268" r:id="rId15"/>
    <p:sldId id="267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2" r:id="rId26"/>
    <p:sldId id="28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196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841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06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749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234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42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793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781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0224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279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733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7BA3-CFA3-4C6C-B19F-CC68F23BFB8E}" type="datetimeFigureOut">
              <a:rPr lang="it-IT" smtClean="0"/>
              <a:pPr/>
              <a:t>29/12/2013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59050-0830-46DD-9F11-0271907A9B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414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88618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 </a:t>
            </a:r>
            <a:r>
              <a:rPr lang="it-IT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Tour (1593-1652)</a:t>
            </a:r>
          </a:p>
          <a:p>
            <a:endParaRPr lang="it-IT" sz="32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11926" y="450912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Sogno di Giuseppe</a:t>
            </a:r>
            <a:endParaRPr lang="it-IT" sz="3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22944"/>
            <a:ext cx="4396010" cy="49411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616530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Olio </a:t>
            </a:r>
            <a:r>
              <a:rPr lang="it-I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tela. Tra </a:t>
            </a:r>
            <a:r>
              <a:rPr lang="it-I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1630 e il 1635 – h 93 cm x l 81 cm - Nantes, </a:t>
            </a:r>
            <a:r>
              <a:rPr lang="it-IT" sz="16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Musée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it-I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Beaux-arts</a:t>
            </a:r>
            <a:endParaRPr lang="it-IT" sz="16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dipinto si trova un'iscrizione, in alto a destra, dove si legge la firma del pittore: GS. De la Tour f</a:t>
            </a:r>
            <a:r>
              <a:rPr lang="it-IT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44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60263"/>
            <a:ext cx="5040560" cy="58698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08104" y="955040"/>
            <a:ext cx="31683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 tavolo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candeliere di ottone,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le forbici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tagliare lo stoppino,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un piccolo contenitore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raccogliere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stoppini carbonizzati.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L’ombra delle forbici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nettamente disegnata sulla destra.</a:t>
            </a:r>
          </a:p>
          <a:p>
            <a:pPr algn="ctr"/>
            <a:endParaRPr lang="it-IT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57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716016" y="260648"/>
            <a:ext cx="41764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fanciullo emerge dalla notte: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suo volto è raggiante,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ha bisogno di ali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essere un angelo: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suo corpo è speciale,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poiché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essendo immateriale,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produce ombra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 tavolo,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 sul corpo del vegliardo.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 in piedi.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mano sinistra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aperta verso il cielo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un gesto di una grazia eccezionale: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suo messaggio viene da Dio.</a:t>
            </a:r>
          </a:p>
          <a:p>
            <a:pPr algn="ctr"/>
            <a:endParaRPr lang="it-IT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314"/>
            <a:ext cx="4555138" cy="58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92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-1347"/>
            <a:ext cx="5904656" cy="688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422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60032" y="130341"/>
            <a:ext cx="41044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rivolto al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vegliardo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 al suo sonno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 molto eloquenti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incoraggiano,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rassicurano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destano dal sonno.</a:t>
            </a:r>
          </a:p>
          <a:p>
            <a:pPr algn="ctr"/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 braccio destro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teso verso di lui,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la sua mano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ancora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lo tocca.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vestito di una lunga tunica, 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rifinita al collo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ricco gallone 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stretta ai fianchi con una bellissima cintura.  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858"/>
          <a:stretch/>
        </p:blipFill>
        <p:spPr>
          <a:xfrm>
            <a:off x="64781" y="157279"/>
            <a:ext cx="4578733" cy="6328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5192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18"/>
          <a:stretch/>
        </p:blipFill>
        <p:spPr>
          <a:xfrm>
            <a:off x="1259632" y="21967"/>
            <a:ext cx="6696744" cy="683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81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069" r="59618" b="12438"/>
          <a:stretch/>
        </p:blipFill>
        <p:spPr>
          <a:xfrm>
            <a:off x="1691680" y="-14920"/>
            <a:ext cx="5436096" cy="688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3853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3573016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suo braccio teso nasconde la fiamma della candela.</a:t>
            </a:r>
          </a:p>
          <a:p>
            <a:pPr algn="ctr"/>
            <a:r>
              <a:rPr lang="it-IT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Simbolo della luce divina che non si può fissare direttamente, </a:t>
            </a:r>
            <a:endParaRPr lang="it-IT" sz="22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fiamma della candela è nascosta  dietro la manica del </a:t>
            </a:r>
            <a:r>
              <a:rPr lang="it-IT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fanciullo. </a:t>
            </a:r>
            <a:endParaRPr lang="it-IT" sz="2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luce ci è rivelata per i volti illuminati </a:t>
            </a:r>
          </a:p>
          <a:p>
            <a:pPr algn="ctr"/>
            <a:r>
              <a:rPr lang="it-IT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perché non sembra emanata dall’angelo. </a:t>
            </a:r>
          </a:p>
          <a:p>
            <a:pPr algn="ctr"/>
            <a:r>
              <a:rPr lang="it-IT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 scende lungo la cintura ricamata, </a:t>
            </a:r>
          </a:p>
          <a:p>
            <a:pPr algn="ctr"/>
            <a:r>
              <a:rPr lang="it-IT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far risplendere e accarezzare i bordi della sua tunica, </a:t>
            </a:r>
          </a:p>
          <a:p>
            <a:pPr algn="ctr"/>
            <a:r>
              <a:rPr lang="it-IT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traspare tra le dita della sua mano </a:t>
            </a:r>
          </a:p>
          <a:p>
            <a:pPr algn="ctr"/>
            <a:r>
              <a:rPr lang="it-IT" sz="2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sfiora l’uomo addormentato nella penombra. </a:t>
            </a:r>
            <a:endParaRPr lang="it-IT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22" b="38316"/>
          <a:stretch/>
        </p:blipFill>
        <p:spPr>
          <a:xfrm>
            <a:off x="0" y="0"/>
            <a:ext cx="9113939" cy="35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90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25" y="836712"/>
            <a:ext cx="37715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vecchio,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appoggiato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tavolo,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testa nella mano destra,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è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addormentato.</a:t>
            </a: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libro aperto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ginocchia.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Indossa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lungo vestito bruno,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cinto al petto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cintura rossiccia.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it-IT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-91319"/>
            <a:ext cx="5262104" cy="694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288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11663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sua mano sinistra sembra ancora sfogliare il libro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quale una pagina si solleva come se volesse aprirsi essa stessa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48" t="71443" r="15329"/>
          <a:stretch/>
        </p:blipFill>
        <p:spPr>
          <a:xfrm>
            <a:off x="107504" y="1195391"/>
            <a:ext cx="9036496" cy="566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545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2068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L'età avanzata lo definisce come testimone di un'antica tradizione,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figlio di Davide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cui tutta la storia del popolo eletto confluisce.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tradizione 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invecchiata, sonnolenta, </a:t>
            </a:r>
            <a:endParaRPr lang="it-IT" sz="2400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appena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raggiunta dalla luce di Dio.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volume, le Sacre Scritture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sono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l’approdo dei suoi dubbi,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passaggio dall’Antico promesso al Nuovo compiuto.</a:t>
            </a:r>
          </a:p>
          <a:p>
            <a:pPr algn="ctr"/>
            <a:r>
              <a:rPr lang="it-IT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tempo ormai per voi di svegliarvi dal sonno;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adesso infatti la nostra salvezza è più vicina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non quando demmo l'assenso della fede.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notte è avanzata nel suo corso,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giorno è imminente.</a:t>
            </a: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it-IT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13,11-12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it-IT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35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76672"/>
            <a:ext cx="770485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Magi erano appena partiti,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un angelo del Signore </a:t>
            </a:r>
            <a:endParaRPr lang="it-IT" sz="2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apparve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sogno a Giuseppe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disse: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Àlzati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prendi con te il bambino e sua madre,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fuggi in Egitto e resta là finché non ti avvertirò: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Erode infatti vuole cercare il bambino per ucciderlo".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Egli si alzò,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notte,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 il bambino e sua madre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si rifugiò in Egitto,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 rimase fino alla morte di Erode,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si compisse </a:t>
            </a:r>
            <a:endParaRPr lang="it-IT" sz="2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ciò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era stato detto dal Signore </a:t>
            </a:r>
            <a:endParaRPr lang="it-IT" sz="2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mezzo del profeta: </a:t>
            </a:r>
            <a:endParaRPr lang="it-IT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it-IT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"Dall'Egitto ho chiamato mio figlio".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168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260648"/>
            <a:ext cx="84249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figura angelica invece, giovane e luminosa,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 ad indicare l'avvicinarsi della salvezza sognata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l'invito a entrare nella novità che è il Vangelo: </a:t>
            </a:r>
          </a:p>
          <a:p>
            <a:pPr algn="ctr"/>
            <a:r>
              <a:rPr lang="it-IT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wgrkl" panose="00000400000000000000" pitchFamily="2" charset="0"/>
                <a:cs typeface="Times New Roman" panose="02020603050405020304" pitchFamily="18" charset="0"/>
              </a:rPr>
              <a:t>evgerqei.j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wgrkl" panose="00000400000000000000" pitchFamily="2" charset="0"/>
                <a:cs typeface="Times New Roman" panose="02020603050405020304" pitchFamily="18" charset="0"/>
              </a:rPr>
              <a:t>,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alzati, risorgi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volte all’imperativo e due volte all’indicativo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l’uso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verbo </a:t>
            </a:r>
            <a:r>
              <a:rPr lang="it-IT" sz="2400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egeiro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wgrkl" panose="00000400000000000000" pitchFamily="2" charset="0"/>
                <a:cs typeface="Times New Roman" panose="02020603050405020304" pitchFamily="18" charset="0"/>
              </a:rPr>
              <a:t>evgei,rw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questi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pochi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versetti,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dice che non sarà più sufficiente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giustizia dell’Antico Testamento: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 dovrà destarsi dal sonno,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 destarsi è risorgere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wgrkl" panose="00000400000000000000" pitchFamily="2" charset="0"/>
                <a:cs typeface="Times New Roman" panose="02020603050405020304" pitchFamily="18" charset="0"/>
              </a:rPr>
              <a:t>evgei,rw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alla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nuova vita data da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Dio.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Dovrà risorgere, </a:t>
            </a:r>
            <a:r>
              <a:rPr lang="it-IT" sz="2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rinascere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quindi,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poter prendere con sé il bambino e sua madre.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risveglio di Giuseppe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sarà accogliere la madre,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proteggere il figlio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dare al Cristo un nome e una casa in </a:t>
            </a:r>
            <a:r>
              <a:rPr lang="it-IT" sz="24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Israele</a:t>
            </a:r>
            <a:r>
              <a:rPr lang="it-IT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53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4"/>
            <a:ext cx="34918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volto di Giuseppe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trattato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grande realismo.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rughe della fronte,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palpebre, del collo sono impastate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tutta la sua umanità.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sua barba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folta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rigonfia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dipinta con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cura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contrasto con il profilo puro, elegante,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morbido dell’angelo,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evidente.</a:t>
            </a:r>
          </a:p>
          <a:p>
            <a:pPr algn="ctr"/>
            <a:endParaRPr lang="it-IT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9" r="33999"/>
          <a:stretch/>
        </p:blipFill>
        <p:spPr>
          <a:xfrm>
            <a:off x="4716017" y="8326"/>
            <a:ext cx="4396008" cy="68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93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285" y="0"/>
            <a:ext cx="6299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83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692696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suo sonno pacifico,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c’è già l’accettazione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disponibilità alla volontà di Dio,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ancora che gli sia rivelata,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che sia illuminato da essa.</a:t>
            </a:r>
          </a:p>
          <a:p>
            <a:pPr algn="ctr"/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Questa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illuminazione sarà senza veli: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mano dell’angelo non fa ombra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il volto di Giuseppe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dovrà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essere violentemente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rischiarato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deformato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 luce della fiamma.</a:t>
            </a: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71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05" t="22089" r="9961" b="59602"/>
          <a:stretch/>
        </p:blipFill>
        <p:spPr>
          <a:xfrm>
            <a:off x="683568" y="0"/>
            <a:ext cx="7949256" cy="683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30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620688"/>
            <a:ext cx="6696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tutte le opere di sapore caravaggesco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personaggi occupano tutto lo spazio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compositivo.</a:t>
            </a: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Essi sono incorniciati a metà coscia e tagliati sui lati, 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espandendo lo spazio del tavolo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 </a:t>
            </a:r>
            <a:r>
              <a:rPr lang="it-IT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altrove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cui può essere venuto l’angelo 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nel quale è compreso anche lo spettatore.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di fronte a un’opera che ha dipinto il silenzio,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anche lo spettatore è accolto nello stesso spazio vuoto in cui risuona la Parola. </a:t>
            </a:r>
          </a:p>
          <a:p>
            <a:pPr algn="ctr"/>
            <a:endParaRPr lang="it-IT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19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320" y="0"/>
            <a:ext cx="610135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3168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548680"/>
            <a:ext cx="7200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Morto Erode, ecco,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angelo del Signore </a:t>
            </a: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apparve in sogno a Giuseppe in Egitto e gli disse: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sz="24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Àlzati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prendi con te il bambino e sua madre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va' nella terra d'Israele;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morti infatti </a:t>
            </a: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quelli che cercavano di uccidere il bambino".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Egli si alzò,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 il bambino e sua madre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entrò nella terra d'Israele.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81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764704"/>
            <a:ext cx="77048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Ma, quando venne a sapere </a:t>
            </a:r>
          </a:p>
          <a:p>
            <a:pPr lvl="5"/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nella Giudea regnava Archelao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posto di suo padre Erode,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ebbe paura di andarvi.  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Avvertito poi in sogno,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ritirò nella regione della Galilea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andò ad abitare in una città chiamata </a:t>
            </a:r>
            <a:r>
              <a:rPr lang="it-IT" sz="2400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Nàzaret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si compisse ciò che era stato detto </a:t>
            </a: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mezzo dei profeti: 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"Sarà chiamato Nazareno".</a:t>
            </a:r>
            <a:endParaRPr lang="it-IT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2, 13-15. 19-23</a:t>
            </a:r>
            <a:endParaRPr lang="it-IT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1504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30" y="20311"/>
            <a:ext cx="610135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28184" y="620688"/>
            <a:ext cx="280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casa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fanciullo 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vecchio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un tavolo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riempiono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tutta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scena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Forse è un garzone,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forse un figlio…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un angelo.</a:t>
            </a:r>
          </a:p>
          <a:p>
            <a:pPr algn="ctr"/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soggetto resta misterioso. </a:t>
            </a:r>
          </a:p>
          <a:p>
            <a:pPr algn="ctr"/>
            <a:endParaRPr lang="it-IT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20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260648"/>
            <a:ext cx="65527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un vecchio risvegliato dal proprio figlio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è Samuele davanti a Eli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ha un libro.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l’angelo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davanti a San Matteo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riceve così il Vangelo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c’è un vecchio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addormentato.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Allora è l’annuncio del vangelo,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sogno,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 a Giuseppe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vangelo che gli dà in sposa Maria,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dà Gesù come Figlio,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dà una terra che li custodisce,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casa a cui ritornare,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via da percorrere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69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60032" y="1340768"/>
            <a:ext cx="42249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colori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finemente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sfumati e caldi,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quelli del fuoco,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in tutti i notturni: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nero della notte,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marroni,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beiges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ocra,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aranci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 di passaggio, </a:t>
            </a:r>
          </a:p>
          <a:p>
            <a:pPr algn="ctr"/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tonalità del rosso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vesti del fanciullo </a:t>
            </a:r>
            <a:endParaRPr lang="it-IT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 cintura di </a:t>
            </a:r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Giuseppe. </a:t>
            </a:r>
            <a:endParaRPr lang="it-IT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7937"/>
            <a:ext cx="4716016" cy="5290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5829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66692" y="1052736"/>
            <a:ext cx="346636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giallo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sempre più chiaro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raccontare la luce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illumina i due volti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danza nella cintura,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avvicinandosi al bianco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 pressi della fiamma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cui luminosità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riflette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nell’occhio dell’angelo </a:t>
            </a:r>
          </a:p>
          <a:p>
            <a:pPr algn="ctr"/>
            <a:r>
              <a:rPr lang="it-IT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sul naso di Giuseppe.</a:t>
            </a:r>
          </a:p>
          <a:p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0" y="-64236"/>
            <a:ext cx="3048757" cy="69222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72"/>
          <a:stretch/>
        </p:blipFill>
        <p:spPr>
          <a:xfrm>
            <a:off x="6533059" y="17004"/>
            <a:ext cx="2610941" cy="68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82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1025" y="0"/>
            <a:ext cx="5621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13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923</Words>
  <Application>Microsoft Office PowerPoint</Application>
  <PresentationFormat>Presentazione su schermo (4:3)</PresentationFormat>
  <Paragraphs>233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pc</cp:lastModifiedBy>
  <cp:revision>12</cp:revision>
  <dcterms:created xsi:type="dcterms:W3CDTF">2013-12-29T09:19:44Z</dcterms:created>
  <dcterms:modified xsi:type="dcterms:W3CDTF">2013-12-29T19:38:23Z</dcterms:modified>
</cp:coreProperties>
</file>