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59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6" r:id="rId20"/>
    <p:sldId id="274" r:id="rId21"/>
    <p:sldId id="275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86080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73291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3407085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88255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280608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337312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47381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35208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5975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0751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02080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B82F-4436-4062-BF8C-3E8607B260C3}" type="datetimeFigureOut">
              <a:rPr lang="it-IT" smtClean="0"/>
              <a:pPr/>
              <a:t>29/12/2013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9EC34-2D0E-47FF-A01D-43F4658A691D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18142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9512" y="88618"/>
            <a:ext cx="6336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Georges </a:t>
            </a:r>
            <a:r>
              <a:rPr lang="it-IT" sz="32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La Tour (1593-1652)</a:t>
            </a:r>
          </a:p>
          <a:p>
            <a:endParaRPr lang="it-IT" sz="32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084168" y="5085184"/>
            <a:ext cx="283689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 neonato</a:t>
            </a:r>
            <a:endParaRPr lang="it-IT" sz="32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32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1403259"/>
            <a:ext cx="5260323" cy="42210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asellaDiTesto 4"/>
          <p:cNvSpPr txBox="1"/>
          <p:nvPr/>
        </p:nvSpPr>
        <p:spPr>
          <a:xfrm>
            <a:off x="542285" y="5743438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Olio </a:t>
            </a:r>
            <a:r>
              <a:rPr lang="it-IT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</a:t>
            </a:r>
            <a:r>
              <a:rPr lang="it-IT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tela. Prima metà XVII sec. </a:t>
            </a:r>
            <a:r>
              <a:rPr lang="it-IT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h </a:t>
            </a:r>
            <a:r>
              <a:rPr lang="it-IT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 </a:t>
            </a:r>
            <a:r>
              <a:rPr lang="it-IT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 x l </a:t>
            </a:r>
            <a:r>
              <a:rPr lang="it-IT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 </a:t>
            </a:r>
            <a:r>
              <a:rPr lang="it-IT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 </a:t>
            </a:r>
            <a:r>
              <a:rPr lang="it-IT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it-IT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Rennes, </a:t>
            </a:r>
            <a:r>
              <a:rPr lang="it-IT" sz="1600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Musée</a:t>
            </a:r>
            <a:r>
              <a:rPr lang="it-IT" sz="16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lang="it-IT" sz="16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600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Beaux-arts</a:t>
            </a:r>
            <a:endParaRPr lang="it-IT" sz="16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26769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436096" y="0"/>
            <a:ext cx="3600400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Accanto a lei, sulla sinistra, </a:t>
            </a:r>
            <a:endParaRPr lang="it-IT" sz="2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profilo, </a:t>
            </a:r>
          </a:p>
          <a:p>
            <a:pPr algn="ctr"/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seconda donna </a:t>
            </a:r>
            <a:endParaRPr lang="it-IT" sz="2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regge </a:t>
            </a:r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candela </a:t>
            </a:r>
            <a:endParaRPr lang="it-IT" sz="2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gioco di mani </a:t>
            </a:r>
            <a:endParaRPr lang="it-IT" sz="2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garbato </a:t>
            </a:r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 elegante. </a:t>
            </a:r>
          </a:p>
          <a:p>
            <a:pPr algn="ctr"/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mano destra </a:t>
            </a:r>
            <a:endParaRPr lang="it-IT" sz="2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protegge </a:t>
            </a:r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fiamma</a:t>
            </a:r>
          </a:p>
          <a:p>
            <a:pPr algn="ctr"/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rinvia una dolce luce </a:t>
            </a:r>
            <a:endParaRPr lang="it-IT" sz="2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 </a:t>
            </a:r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volto del bambino,</a:t>
            </a:r>
          </a:p>
          <a:p>
            <a:pPr algn="ctr"/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dorme, </a:t>
            </a:r>
            <a:endParaRPr lang="it-IT" sz="2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piccola bocca </a:t>
            </a:r>
            <a:endParaRPr lang="it-IT" sz="2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aperta </a:t>
            </a:r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 respiro.</a:t>
            </a:r>
          </a:p>
          <a:p>
            <a:pPr algn="ctr"/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mano ripara la luce,</a:t>
            </a:r>
          </a:p>
          <a:p>
            <a:pPr algn="ctr"/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allo stesso tempo compie </a:t>
            </a:r>
            <a:endParaRPr lang="it-IT" sz="2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</a:t>
            </a:r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gesto spontaneo </a:t>
            </a:r>
            <a:endParaRPr lang="it-IT" sz="22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benedizione.</a:t>
            </a:r>
          </a:p>
          <a:p>
            <a:pPr algn="ctr"/>
            <a:r>
              <a:rPr lang="it-IT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Gli occhi sono lucenti, commossi</a:t>
            </a:r>
            <a:r>
              <a:rPr lang="it-IT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774" r="38822"/>
          <a:stretch/>
        </p:blipFill>
        <p:spPr>
          <a:xfrm>
            <a:off x="3251" y="0"/>
            <a:ext cx="507696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08868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43768" y="-10145"/>
            <a:ext cx="5464536" cy="68681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6245201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5000" t="38607" r="37704" b="11443"/>
          <a:stretch/>
        </p:blipFill>
        <p:spPr>
          <a:xfrm>
            <a:off x="1403648" y="-14913"/>
            <a:ext cx="6408712" cy="68874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513493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41067" b="54997"/>
          <a:stretch/>
        </p:blipFill>
        <p:spPr>
          <a:xfrm>
            <a:off x="971600" y="-44113"/>
            <a:ext cx="7191430" cy="69021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8846205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39552" y="908720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luce è la padrona assoluta della scena,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essa regola volume, movimento, colori e linee.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Essa permette alle figure di esistere,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una staticità e semplicità che dà tutto lo spazio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volumi e alle forme.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L’unica fonte luminosa del dipinto è la candela,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l’intensità della luce del neonato è tale,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essere Egli stesso sorgente di luce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le donne che lo circondano.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L'abito bianco del bambino, riflettendo la luce,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effettivamente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illumina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altre figure. </a:t>
            </a:r>
          </a:p>
        </p:txBody>
      </p:sp>
    </p:spTree>
    <p:extLst>
      <p:ext uri="{BB962C8B-B14F-4D97-AF65-F5344CB8AC3E}">
        <p14:creationId xmlns:p14="http://schemas.microsoft.com/office/powerpoint/2010/main" xmlns="" val="622393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332656"/>
            <a:ext cx="87129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 lui il soggetto del dipinto, il centro,</a:t>
            </a: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vera luce che illumina ogni uomo </a:t>
            </a:r>
            <a:r>
              <a:rPr lang="it-IT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it-IT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1,9). </a:t>
            </a:r>
            <a:endParaRPr lang="it-IT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bianche fasce lo avvolgono,</a:t>
            </a: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lo avvolge l’oscurità dell’ambiente,</a:t>
            </a: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 le tenebre non prevalgono 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(cfr. </a:t>
            </a:r>
            <a:r>
              <a:rPr lang="it-IT" i="1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</a:t>
            </a:r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1,5).</a:t>
            </a:r>
            <a:r>
              <a:rPr lang="it-IT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 questa nascita e su questo bambino:</a:t>
            </a: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egli è luminosissimo.</a:t>
            </a:r>
            <a:endParaRPr lang="it-IT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8160" b="4676"/>
          <a:stretch/>
        </p:blipFill>
        <p:spPr>
          <a:xfrm>
            <a:off x="1" y="3397327"/>
            <a:ext cx="9144000" cy="3460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062880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23728" y="0"/>
            <a:ext cx="4901325" cy="685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497854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2654" t="50000" r="6564"/>
          <a:stretch/>
        </p:blipFill>
        <p:spPr>
          <a:xfrm>
            <a:off x="251520" y="1"/>
            <a:ext cx="8679975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895682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29765" y="947"/>
            <a:ext cx="6108519" cy="6858000"/>
          </a:xfrm>
          <a:prstGeom prst="rect">
            <a:avLst/>
          </a:prstGeom>
        </p:spPr>
      </p:pic>
      <p:sp>
        <p:nvSpPr>
          <p:cNvPr id="3" name="CasellaDiTesto 2"/>
          <p:cNvSpPr txBox="1"/>
          <p:nvPr/>
        </p:nvSpPr>
        <p:spPr>
          <a:xfrm>
            <a:off x="107504" y="244459"/>
            <a:ext cx="2808312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tenera carne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neonato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 messa in rilievo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 semplificato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cappuccio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 corpo completamente avvolto nelle fasce,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emerge solo il volto, visibile e luminoso.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 un volto perfetto,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 quale promana una pace sicura.</a:t>
            </a:r>
          </a:p>
          <a:p>
            <a:pPr algn="ctr"/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2271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684" b="25470"/>
          <a:stretch/>
        </p:blipFill>
        <p:spPr>
          <a:xfrm>
            <a:off x="323528" y="-10731"/>
            <a:ext cx="8612534" cy="6850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6414965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1520" y="764704"/>
            <a:ext cx="856895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Così fu generato Gesù Cristo: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 madre Maria, essendo promessa sposa di Giuseppe,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prima che andassero a vivere insieme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 trovò incinta per opera dello Spirito Santo.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Giuseppe suo sposo, poiché era uomo giusto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 non voleva accusarla pubblicamente, </a:t>
            </a:r>
            <a:endParaRPr lang="it-IT" sz="24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pensò </a:t>
            </a:r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ripudiarla in segreto.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Mentre però stava considerando queste cose,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ecco, gli apparve in sogno un angelo del Signore e gli disse: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"Giuseppe, figlio di Davide,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temere di prendere con te Maria, tua sposa.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Infatti il bambino che è generato in lei viene dallo Spirito Santo;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ella darà alla luce un figlio e tu lo chiamerai Gesù: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egli infatti salverà il suo popolo dai suoi peccati". </a:t>
            </a:r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238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3568" y="210026"/>
            <a:ext cx="7704856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Magi, giunti alla casa, </a:t>
            </a: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videro il Bambino e sua Madre </a:t>
            </a:r>
            <a:r>
              <a:rPr lang="it-IT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(Mt 2,11). </a:t>
            </a:r>
            <a:endParaRPr lang="it-IT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16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Null’altro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endParaRPr lang="it-IT" sz="16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termine del loro viaggio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approdarono a null’altro che a questo: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casa, un Bambino e la Madre. </a:t>
            </a: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prostratisi lo adorarono </a:t>
            </a:r>
            <a:r>
              <a:rPr lang="it-IT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(Mt 2,11). </a:t>
            </a:r>
            <a:endParaRPr lang="it-IT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Cercare Dio e trovare l’uomo.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Contemplarlo nella carne che ha scelto come sua,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nell’umanità che è diventata sua.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Egli non è lontano da noi.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noi,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stupiti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riconosciamo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Lo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adoriamo.</a:t>
            </a:r>
          </a:p>
        </p:txBody>
      </p:sp>
    </p:spTree>
    <p:extLst>
      <p:ext uri="{BB962C8B-B14F-4D97-AF65-F5344CB8AC3E}">
        <p14:creationId xmlns:p14="http://schemas.microsoft.com/office/powerpoint/2010/main" xmlns="" val="4472191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78" y="0"/>
            <a:ext cx="8546444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165528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55576" y="980728"/>
            <a:ext cx="72008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Tutto questo è avvenuto perché si compisse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ciò che era stato detto dal Signore per mezzo del profeta: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"Ecco, la vergine concepirà e darà alla luce un figlio: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lui sarà dato il nome di Emmanuele", </a:t>
            </a:r>
            <a:endParaRPr lang="it-IT" sz="24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significa "Dio con noi".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Quando si destò dal sonno,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Giuseppe fece come gli aveva ordinato </a:t>
            </a:r>
            <a:endParaRPr lang="it-IT" sz="24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l'angelo </a:t>
            </a:r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 Signore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prese con sé la sua sposa;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senza che egli la conoscesse,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ella diede alla luce un figlio ed egli lo chiamò Gesù.</a:t>
            </a:r>
          </a:p>
          <a:p>
            <a:pPr algn="ctr"/>
            <a:endParaRPr lang="it-IT" sz="2400" i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000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Mt 1,18-21</a:t>
            </a:r>
            <a:endParaRPr lang="it-IT" sz="20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031591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98778" y="0"/>
            <a:ext cx="8546444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0978335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3568" y="548680"/>
            <a:ext cx="777686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Sembra una scena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una qualsiasi maternità umana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 tempo qualsiasi: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ci sono aureole, angeli, segni particolari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dicono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alcunché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religioso.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Eppure l’atmosfera solenne,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contemplazione e la serenità dei volti delle due donne,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 ammirano, stupite, adoranti il bambino,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senza possederlo,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spiritualizzano la scena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trasformano nel racconto della maternità divina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insieme ci raccontano la divinità di ogni maternità,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quale sacralità sia insita in ogni vita che nasce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8050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6551" y="2924944"/>
            <a:ext cx="84969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figure semplicemente esistono,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avvolte da un’oscurità serena,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capace di indicare la luce,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come la tenerezza dei loro sguardi.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donne, sedute nella penombra,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riempiono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intero lo spazio scenico.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loro vestiti  sono composti con una tecnica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molto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vicina al puntinismo: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infiniti minuti punti di colore in varie sfumature. </a:t>
            </a: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67025"/>
          <a:stretch/>
        </p:blipFill>
        <p:spPr>
          <a:xfrm>
            <a:off x="-1" y="95534"/>
            <a:ext cx="9150049" cy="246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61263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1458" y="612844"/>
            <a:ext cx="45365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donna di fronte 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all’osservatore</a:t>
            </a: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 vestita di rosso</a:t>
            </a:r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un’espressione dolce e assorta,</a:t>
            </a: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 Madre: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tiene in grembo il Bimbo, 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custodisce e, insieme,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 </a:t>
            </a:r>
            <a:r>
              <a:rPr lang="it-IT" sz="24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ostende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 Vergine </a:t>
            </a:r>
            <a:endParaRPr lang="it-IT" sz="2400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sz="24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uno sguardo interiore,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quello di chi vede ascoltando</a:t>
            </a:r>
          </a:p>
          <a:p>
            <a:pPr algn="ctr"/>
            <a:r>
              <a:rPr lang="it-IT" sz="24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tutte le cose</a:t>
            </a:r>
          </a:p>
          <a:p>
            <a:pPr algn="ctr"/>
            <a:r>
              <a:rPr lang="it-IT" sz="2400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meditandole nel suo cuore </a:t>
            </a:r>
            <a:endParaRPr lang="it-IT" sz="2400" i="1" dirty="0" smtClean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i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t-IT" i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Lc 2,19).</a:t>
            </a:r>
            <a:endParaRPr lang="it-IT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it-IT" sz="2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41217" r="2093"/>
          <a:stretch/>
        </p:blipFill>
        <p:spPr>
          <a:xfrm>
            <a:off x="4299044" y="0"/>
            <a:ext cx="4844956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958138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03648" y="0"/>
            <a:ext cx="590277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094388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001" t="3184" b="32139"/>
          <a:stretch/>
        </p:blipFill>
        <p:spPr>
          <a:xfrm>
            <a:off x="395536" y="-22906"/>
            <a:ext cx="8241302" cy="68809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8260593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617</Words>
  <Application>Microsoft Office PowerPoint</Application>
  <PresentationFormat>Presentazione su schermo (4:3)</PresentationFormat>
  <Paragraphs>138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pc</cp:lastModifiedBy>
  <cp:revision>8</cp:revision>
  <dcterms:created xsi:type="dcterms:W3CDTF">2013-12-29T11:00:40Z</dcterms:created>
  <dcterms:modified xsi:type="dcterms:W3CDTF">2013-12-29T19:34:20Z</dcterms:modified>
</cp:coreProperties>
</file>