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6" r:id="rId3"/>
    <p:sldId id="256" r:id="rId4"/>
    <p:sldId id="332" r:id="rId5"/>
    <p:sldId id="257" r:id="rId6"/>
    <p:sldId id="333" r:id="rId7"/>
    <p:sldId id="258" r:id="rId8"/>
    <p:sldId id="328" r:id="rId9"/>
    <p:sldId id="259" r:id="rId10"/>
    <p:sldId id="260" r:id="rId11"/>
    <p:sldId id="293" r:id="rId12"/>
    <p:sldId id="262" r:id="rId13"/>
    <p:sldId id="264" r:id="rId14"/>
    <p:sldId id="263" r:id="rId15"/>
    <p:sldId id="299" r:id="rId16"/>
    <p:sldId id="265" r:id="rId17"/>
    <p:sldId id="261" r:id="rId18"/>
    <p:sldId id="298" r:id="rId19"/>
    <p:sldId id="266" r:id="rId20"/>
    <p:sldId id="268" r:id="rId21"/>
    <p:sldId id="267" r:id="rId22"/>
    <p:sldId id="269" r:id="rId23"/>
    <p:sldId id="326" r:id="rId24"/>
    <p:sldId id="327" r:id="rId25"/>
    <p:sldId id="270" r:id="rId26"/>
    <p:sldId id="311" r:id="rId27"/>
    <p:sldId id="312" r:id="rId28"/>
    <p:sldId id="313" r:id="rId29"/>
    <p:sldId id="272" r:id="rId30"/>
    <p:sldId id="273" r:id="rId31"/>
    <p:sldId id="301" r:id="rId32"/>
    <p:sldId id="300" r:id="rId33"/>
    <p:sldId id="274" r:id="rId34"/>
    <p:sldId id="275" r:id="rId35"/>
    <p:sldId id="302" r:id="rId36"/>
    <p:sldId id="303" r:id="rId37"/>
    <p:sldId id="305" r:id="rId38"/>
    <p:sldId id="277" r:id="rId39"/>
    <p:sldId id="279" r:id="rId40"/>
    <p:sldId id="278" r:id="rId41"/>
    <p:sldId id="280" r:id="rId42"/>
    <p:sldId id="310" r:id="rId43"/>
    <p:sldId id="306" r:id="rId44"/>
    <p:sldId id="307" r:id="rId45"/>
    <p:sldId id="284" r:id="rId46"/>
    <p:sldId id="315" r:id="rId47"/>
    <p:sldId id="285" r:id="rId48"/>
    <p:sldId id="308" r:id="rId49"/>
    <p:sldId id="286" r:id="rId50"/>
    <p:sldId id="287" r:id="rId51"/>
    <p:sldId id="288" r:id="rId52"/>
    <p:sldId id="309" r:id="rId53"/>
    <p:sldId id="289" r:id="rId54"/>
    <p:sldId id="291" r:id="rId55"/>
    <p:sldId id="292" r:id="rId56"/>
    <p:sldId id="290" r:id="rId57"/>
    <p:sldId id="294" r:id="rId58"/>
    <p:sldId id="295" r:id="rId59"/>
    <p:sldId id="317" r:id="rId60"/>
    <p:sldId id="316" r:id="rId61"/>
    <p:sldId id="319" r:id="rId62"/>
    <p:sldId id="323" r:id="rId63"/>
    <p:sldId id="321" r:id="rId64"/>
    <p:sldId id="324" r:id="rId65"/>
    <p:sldId id="325" r:id="rId66"/>
    <p:sldId id="320" r:id="rId67"/>
    <p:sldId id="322" r:id="rId68"/>
    <p:sldId id="330" r:id="rId69"/>
    <p:sldId id="331" r:id="rId70"/>
    <p:sldId id="329" r:id="rId7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2EA3-50FD-4829-9FFB-C6EAA3F9FFB9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B9CE-CF5C-4FB3-BB2B-5734F270166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62068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Volta della Sistina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23728" y="5013176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Il peccato originale</a:t>
            </a:r>
          </a:p>
          <a:p>
            <a:pPr algn="ctr"/>
            <a:r>
              <a:rPr lang="it-IT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 la cacciata dall’Eden</a:t>
            </a:r>
            <a:endParaRPr lang="it-IT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magine 6" descr="04_0bay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6872"/>
            <a:ext cx="9144001" cy="183135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908720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L’albero della conoscenza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pianta di fico attorno al quale si inanella il serpente,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parte superiore del corpo muta in una donna nuda come Eva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lei così somigliante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sembrarne sorella. </a:t>
            </a:r>
          </a:p>
        </p:txBody>
      </p:sp>
      <p:pic>
        <p:nvPicPr>
          <p:cNvPr id="3" name="Immagine 2" descr="04_3ce4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8868" y="0"/>
            <a:ext cx="4075132" cy="678732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36961"/>
            <a:ext cx="9211235" cy="699496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Fall_and_Expulsion_from_Garden_of_Eden_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9424" y="0"/>
            <a:ext cx="5184576" cy="3389741"/>
          </a:xfrm>
          <a:prstGeom prst="rect">
            <a:avLst/>
          </a:prstGeom>
        </p:spPr>
      </p:pic>
      <p:pic>
        <p:nvPicPr>
          <p:cNvPr id="3" name="Immagine 2" descr="Sisitna_scanner 5 0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924" y="2649440"/>
            <a:ext cx="4048860" cy="420856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e-fall-and-expulsion-from-garden-of-eden-detail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3314" y="0"/>
            <a:ext cx="4120686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23528" y="1412776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demonio è </a:t>
            </a:r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un’ibridazione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 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corpo di donna </a:t>
            </a:r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gigantesca </a:t>
            </a:r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coda </a:t>
            </a:r>
            <a:r>
              <a:rPr lang="it-IT" sz="28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serpente. </a:t>
            </a:r>
          </a:p>
          <a:p>
            <a:pPr algn="ctr"/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01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-3381"/>
            <a:ext cx="4318352" cy="686138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12032"/>
            <a:ext cx="3318199" cy="684596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-Buonarroti-The-Fall-and-Expulsion-from-Garden-of-Eden-detail-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931" y="0"/>
            <a:ext cx="917580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4_3ce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63854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0"/>
            <a:ext cx="7848872" cy="693316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4211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cherubino indossa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veste rossa,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sebbene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i cherubini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bensì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serafini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ardano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dell’amore puro per Dio e vengano dunque generalmente rivestiti di rosso.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vuole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forse attribuire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tutte le qualità angeliche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figura incaricata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cacciare la coppia peccatrice.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cacciata ha l’ardore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fuoco.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7325" y="1"/>
            <a:ext cx="485667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Séguitale di sotto come Adamo,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alle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persuasioni d'una figura mezza donna 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mezza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serpe,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prende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morte sua e nostra nel pomo,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veggonvisi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egli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Eva cacciati di Paradiso.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Dove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nelle 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figure dell'Angelo </a:t>
            </a: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appare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 grandezza e nobiltà la esecuzione del mandato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d'un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Signore adirato,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nella attitudine di 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Adamo il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dispiacere del suo peccato,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insieme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con la paura della morte;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femina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similmente si conosce la vergogna,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viltà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la voglia del raccomandarsi,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mediante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il suo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restrignersi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nelle braccia,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giuntar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le mani a palme e mettersi il 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collo in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seno;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 torcer la testa verso l'Angelo,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ella ha più paura della </a:t>
            </a:r>
            <a:r>
              <a:rPr lang="it-IT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iustizia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speranza nella misericordia divina</a:t>
            </a:r>
            <a:r>
              <a:rPr lang="it-IT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G. Vasari</a:t>
            </a:r>
            <a:endParaRPr lang="it-IT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51224"/>
            <a:ext cx="9118802" cy="396195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648" y="0"/>
            <a:ext cx="629792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0"/>
            <a:ext cx="810404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98072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C’è simmetria tra il gesto del serpente e quello dell’angelo che scaccia l’uomo.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96951"/>
            <a:ext cx="9144000" cy="22106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253130"/>
            <a:ext cx="9142530" cy="295442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556792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rosso della veste dell’angelo corrisponde alla tradizione iconografica. Infatti, è ugualmente vestito di rosso l’angelo che scaccia Adamo ed Eva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Paradiso Terrestre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dipinto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Masaccio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Cappella Brancacci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Maria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Carmine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Firenze.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186" y="0"/>
            <a:ext cx="308181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8680"/>
            <a:ext cx="3563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cosa nota che,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queste scene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per quelle che seguono,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preso a modello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sculture di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Jacopo della Quercia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 portale della facciata di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Petronio a Bologna,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oltre che gli affreschi in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S. Paolo fuori le mura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Roma.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Jacopo-Della-Quercia-Expulsion-of-Adam-and-Eve-from-the-Paradise-2-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28209" y="0"/>
            <a:ext cx="551579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 La cacciata dal paradi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946" y="0"/>
            <a:ext cx="586010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Jacopo Della Quercia - Portale maggiore di San Petronio, Cacciata dal Paradiso (Bologna, San Pe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-3940"/>
            <a:ext cx="5904656" cy="68658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7667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spada, con cui l’angelo di Michelangelo scaccia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prima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coppia umana dal Paradiso Terrestre,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alcuna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impugnatura.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ha, probabilmente, pensato agli angeli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esseri puramente spirituali che,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perciò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possono tagliarsi con la lama. </a:t>
            </a:r>
          </a:p>
        </p:txBody>
      </p:sp>
      <p:pic>
        <p:nvPicPr>
          <p:cNvPr id="4" name="Immagine 3" descr="04_3ce4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3820304"/>
            <a:ext cx="9144001" cy="30376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acciata-di-Adamo-ed-Ev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75" y="1412776"/>
            <a:ext cx="9206550" cy="40324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868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Tuttavia la spada grava pesantemente sulla nuca di Adamo: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infatti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da questo momento,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progenitore ed i suoi discendenti sono condannati a morte sicura, simboleggiata dalla spada retta dalla mano sinistra dell’angelo.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fatto che ciò avvenga tramite il braccio sinistro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connotazione negativa: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particolare, si tratta di una punizione. 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61048"/>
            <a:ext cx="9144000" cy="241014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0"/>
            <a:ext cx="5839178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-4032"/>
            <a:ext cx="7056784" cy="68660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404664"/>
            <a:ext cx="3347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con la mano sinistra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serpente dall’albero porge il frutto proibito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Eva,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mano sinistra che questa lo accoglie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 non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raccoglie personalmente il frutto, come fa invece Adamo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, con la mano sinistra, piega il ramo </a:t>
            </a:r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dell’albero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conoscenza e,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destra,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afferra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avidità i frutti.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mano sinistra </a:t>
            </a:r>
            <a:endParaRPr lang="it-IT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2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compie il male.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the-fall-and-expulsion-from-garden-of-eden-detail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3896" y="0"/>
            <a:ext cx="564010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1"/>
            <a:ext cx="9185394" cy="51613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90" y="696516"/>
            <a:ext cx="9150390" cy="54687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83442"/>
            <a:ext cx="9144000" cy="649111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-32798"/>
            <a:ext cx="6593354" cy="689079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404664"/>
            <a:ext cx="37444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fatto che i corpi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ed Eva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siano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rivolti l’uno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l’altro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lascia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trasparire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rapporto armonico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peccato originale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di Eva si conforma a quello di Adamo,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modo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di Adamo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occupi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lato esterno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mo’ di protezione,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mentre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 Eva spetti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spazio interno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7737" y="0"/>
            <a:ext cx="397626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eiling_of_the_sistine_chapel _genesis,_the_fall_and_expulsion_from_paradise_-_the_original_sin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0"/>
            <a:ext cx="779318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62068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Allora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donna vide che l'albero era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buono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mangiare,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seducente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gli occhi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desiderabile per acquistare conoscenza; </a:t>
            </a: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perciò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 del suo frutto e ne mangiò,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diede anche a suo marito,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 con lei,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egli ne mangiò. 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aprirono allora gli occhi di ambedue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conobbero che erano nudi;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perciò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cucirono delle foglie di fico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ne fecero delle cinture.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it-IT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3,6-7</a:t>
            </a:r>
            <a:endParaRPr lang="it-IT" i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93735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d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78465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0337"/>
            <a:ext cx="3456384" cy="68173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-85909"/>
            <a:ext cx="7704856" cy="69278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186"/>
            <a:ext cx="5772606" cy="684381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0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711" y="0"/>
            <a:ext cx="631657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 michelangelo buonarroti-volta della cappella sis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83100" cy="5384800"/>
          </a:xfrm>
          <a:prstGeom prst="rect">
            <a:avLst/>
          </a:prstGeom>
        </p:spPr>
      </p:pic>
      <p:pic>
        <p:nvPicPr>
          <p:cNvPr id="3" name="Immagine 2" descr="04_3ced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63480" y="836712"/>
            <a:ext cx="4680520" cy="60212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908720"/>
            <a:ext cx="51125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la figura di Eva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emerge il nudo ceppo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simboleggia l’albero della vita.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dei suoi polloni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rivolti contro il serpente, ricordando così la promessa di Dio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lui indirizzata: </a:t>
            </a:r>
          </a:p>
          <a:p>
            <a:pPr algn="ctr"/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Porrò inimicizia tra te e la donna, </a:t>
            </a:r>
          </a:p>
          <a:p>
            <a:pPr algn="ctr"/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 la sua discendenza </a:t>
            </a:r>
          </a:p>
          <a:p>
            <a:pPr algn="ctr"/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la sua discendenza. </a:t>
            </a:r>
          </a:p>
          <a:p>
            <a:pPr algn="ctr"/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Essa ti schiaccerà il capo</a:t>
            </a:r>
          </a:p>
          <a:p>
            <a:pPr algn="ctr"/>
            <a:r>
              <a:rPr lang="it-IT" sz="24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tu le insidierai il calcagno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Gen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3,15)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sistina 01 00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3569" y="0"/>
            <a:ext cx="338043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476672"/>
            <a:ext cx="30963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Totalmente diverso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rapporto reciproco tra i due corpi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scena della cacciata dal Paradiso: qui Adamo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urta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duramente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spalla di Eva.</a:t>
            </a:r>
          </a:p>
        </p:txBody>
      </p:sp>
      <p:pic>
        <p:nvPicPr>
          <p:cNvPr id="3" name="Immagine 2" descr="Michelangelo,_Fall_and_Expulsion_from_Garden_of_Eden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43400" y="-8996"/>
            <a:ext cx="5400600" cy="68669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5" y="23893"/>
            <a:ext cx="5906664" cy="683410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628800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ventre e le gambe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due che si allontanano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Paradiso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accostati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l’uno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alle altre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ed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loro profili,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punto di vista puramente estetico, appaiono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dissonanza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stridente.</a:t>
            </a:r>
          </a:p>
        </p:txBody>
      </p:sp>
      <p:pic>
        <p:nvPicPr>
          <p:cNvPr id="3" name="Immagine 2" descr="04_3ce4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3928" y="-55426"/>
            <a:ext cx="4896544" cy="690683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204" y="-3263"/>
            <a:ext cx="7629220" cy="686126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1 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128" y="0"/>
            <a:ext cx="372174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Fall_and_Expulsion_from_Garden_of_Eden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800" y="0"/>
            <a:ext cx="3600400" cy="69215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Fall_and_Expulsion_from_Garden_of_Eden_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3728" y="0"/>
            <a:ext cx="5364088" cy="683287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0"/>
            <a:ext cx="2186397" cy="6858001"/>
          </a:xfrm>
          <a:prstGeom prst="rect">
            <a:avLst/>
          </a:prstGeom>
        </p:spPr>
      </p:pic>
      <p:pic>
        <p:nvPicPr>
          <p:cNvPr id="3" name="Immagine 2" descr="04_3ce4c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17235" y="1"/>
            <a:ext cx="452676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4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3" y="-55976"/>
            <a:ext cx="5184576" cy="696995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01 014b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3044" y="-55976"/>
            <a:ext cx="9488474" cy="69139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908720"/>
            <a:ext cx="33843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oscura Eva,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cui corpo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appare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ombra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rispetto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 quello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Adamo.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l’angelo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scaccia dal Paradiso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progenitori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viso in ombra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poichè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luce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scende dall’alto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verso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sinistra.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-1"/>
            <a:ext cx="2186397" cy="685800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76672"/>
            <a:ext cx="41764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Masaccio</a:t>
            </a: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cacciata dal Paradiso</a:t>
            </a: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36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Cappella Brancacci</a:t>
            </a:r>
            <a:endParaRPr lang="it-IT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32lfr4-2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6668" y="0"/>
            <a:ext cx="4497332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548680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affreschi della Cappella Brancacci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stati dipinti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1424 a l 1425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Masaccio.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Gli affreschi vennero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ammirati e studiati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generazioni intere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artisti fiorentini.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111762319.1MIzh2M8.8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1484784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1642 le figure dei progenitori vennero coperte da 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sovrapinture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foglie di fico.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Solo con il restauro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1983-1990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è potuta riscoprire la brillante cromia originale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sono state eliminate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it-IT" sz="24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ridipinture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the-expulsion-from-the-garden-of-eden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033" y="0"/>
            <a:ext cx="266996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98072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Signore Dio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mandò via dal giardino di Eden,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lavorare il suolo donde era stato tratto. 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Scacciò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l'uomo,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dinanzi al giardino di Eden pose i cherubini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fiamma della spada folgorante </a:t>
            </a:r>
            <a:endParaRPr lang="it-IT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custodire l'accesso all'albero della vita</a:t>
            </a:r>
            <a:r>
              <a:rPr lang="it-IT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it-IT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3,23-24</a:t>
            </a:r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82558"/>
      </p:ext>
    </p:extLst>
  </p:cSld>
  <p:clrMapOvr>
    <a:masterClrMapping/>
  </p:clrMapOvr>
  <p:transition spd="slow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081814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779912" y="692696"/>
            <a:ext cx="41764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due protagonisti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rappresentati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espressioni di toccante dolore e condividono la loro colpa senza accusarsi a vicenda.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Essi sono ritratti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una cupa disperazione, appesantiti sotto l'angelo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con la spada sguainata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li espelle con volontà perentoria, con un'intensità fino ad allora inedita in pittura.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accio_expulsion_d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4293" y="0"/>
            <a:ext cx="715541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476672"/>
            <a:ext cx="3240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gesti sono eloquenti: essi escono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 porta del Paradiso,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porta merlata,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 dove provengono alcuni raggi divini,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mentre l'angelo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giustizia,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spada,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 loro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durezza la via.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di loro un cielo profondo,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irreale e senza nuvole</a:t>
            </a:r>
            <a:endParaRPr lang="it-IT" sz="2400" dirty="0"/>
          </a:p>
        </p:txBody>
      </p:sp>
      <p:pic>
        <p:nvPicPr>
          <p:cNvPr id="3" name="Immagine 2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6049" y="0"/>
            <a:ext cx="557795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9446" y="0"/>
            <a:ext cx="928250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23928" y="620688"/>
            <a:ext cx="49685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loro figure manifestano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una conoscenza dell'anatomia approfondita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(come nel dettaglio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ventre contratto di Adamo).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corpi sono così volutamente massicci, sgraziati, realistici,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alcuni errori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(come la caviglia di Adamo)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però non fanno che accrescere l'immediatezza espressiva dell'insieme. Adamo è curvo,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la testa angosciosamente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piegata in avanti, incamminandosi nell'arido deserto del mondo.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0"/>
            <a:ext cx="308181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752" y="20653"/>
            <a:ext cx="4392488" cy="68373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652120" y="548680"/>
            <a:ext cx="28803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si copre il volto con le mani dallo sconforto e dal senso di colpa.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 suoi capelli sono madidi e appiccicaticci: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egli va incontro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alla fatica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al dolore con cui lavorerà il suolo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Masaccio._Head_of_Adam._Expulsion_from_the_Garden_of_Eden._Brancacci_Chap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0032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556792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 nasconde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le nudità con vergogna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piange urlando,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una dolorosa espressione sul volto.</a:t>
            </a:r>
          </a:p>
          <a:p>
            <a:pPr algn="ctr"/>
            <a:endParaRPr lang="it-IT" sz="2400" dirty="0"/>
          </a:p>
        </p:txBody>
      </p:sp>
      <p:pic>
        <p:nvPicPr>
          <p:cNvPr id="3" name="Immagine 2" descr="Masaccio._Head_of_Eve._Expulsion_from_the_Garden_of_Eden._Brancacci_Chape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4097" y="0"/>
            <a:ext cx="5009903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saccio_-_The_Expulsion_from_the_Garden_of_Eden_(detail)_-_WGA14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xpul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1093" y="0"/>
            <a:ext cx="3081814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0"/>
            <a:ext cx="6759896" cy="68669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_3c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-2732"/>
            <a:ext cx="7187476" cy="686073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Gardenbeforeandaft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0293"/>
            <a:ext cx="9144000" cy="411741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40466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scena, dipinta in tredici giornate,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è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ridotta all’essenzialità essendo occupata a tutta altezza dalle 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grandi  figure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Adamo ed Eva, 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serpente, e dal cherubino</a:t>
            </a:r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L’albero divide in due la scena. </a:t>
            </a:r>
          </a:p>
          <a:p>
            <a:pPr algn="ctr"/>
            <a:r>
              <a:rPr lang="it-IT" sz="2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Salta agli occhi l’assenza di Dio dalla rappresentazione. 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04_3ce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25552"/>
            <a:ext cx="9206550" cy="40324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1230</Words>
  <Application>Microsoft Office PowerPoint</Application>
  <PresentationFormat>Presentazione su schermo (4:3)</PresentationFormat>
  <Paragraphs>229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Elmer</cp:lastModifiedBy>
  <cp:revision>20</cp:revision>
  <dcterms:created xsi:type="dcterms:W3CDTF">2013-10-16T19:27:50Z</dcterms:created>
  <dcterms:modified xsi:type="dcterms:W3CDTF">2013-10-27T18:32:00Z</dcterms:modified>
</cp:coreProperties>
</file>