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71" r:id="rId5"/>
    <p:sldId id="273" r:id="rId6"/>
    <p:sldId id="277" r:id="rId7"/>
    <p:sldId id="276" r:id="rId8"/>
    <p:sldId id="275" r:id="rId9"/>
    <p:sldId id="279" r:id="rId10"/>
    <p:sldId id="278" r:id="rId11"/>
    <p:sldId id="280" r:id="rId12"/>
    <p:sldId id="281" r:id="rId13"/>
    <p:sldId id="26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4" r:id="rId23"/>
    <p:sldId id="295" r:id="rId24"/>
    <p:sldId id="289" r:id="rId25"/>
    <p:sldId id="291" r:id="rId26"/>
    <p:sldId id="293" r:id="rId27"/>
    <p:sldId id="296" r:id="rId28"/>
    <p:sldId id="292" r:id="rId29"/>
    <p:sldId id="298" r:id="rId30"/>
    <p:sldId id="297" r:id="rId31"/>
    <p:sldId id="299" r:id="rId32"/>
    <p:sldId id="262" r:id="rId33"/>
    <p:sldId id="300" r:id="rId34"/>
    <p:sldId id="260" r:id="rId35"/>
    <p:sldId id="301" r:id="rId36"/>
    <p:sldId id="263" r:id="rId37"/>
    <p:sldId id="257" r:id="rId38"/>
    <p:sldId id="264" r:id="rId39"/>
    <p:sldId id="265" r:id="rId40"/>
    <p:sldId id="258" r:id="rId41"/>
    <p:sldId id="266" r:id="rId42"/>
    <p:sldId id="267" r:id="rId43"/>
    <p:sldId id="268" r:id="rId44"/>
    <p:sldId id="269" r:id="rId45"/>
    <p:sldId id="302" r:id="rId46"/>
    <p:sldId id="304" r:id="rId47"/>
    <p:sldId id="305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31A7-C722-4998-8446-1656E7E2BC38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9CAC-8911-452B-A80F-85143EDBBA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91680" y="5486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Volta della Sistina</a:t>
            </a:r>
            <a:endParaRPr lang="it-IT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508518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Il Diluvio universale</a:t>
            </a:r>
          </a:p>
          <a:p>
            <a:pPr algn="ctr"/>
            <a:r>
              <a:rPr lang="it-IT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Seconda parte</a:t>
            </a:r>
            <a:endParaRPr lang="it-IT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Sisitna_scanner 1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40768"/>
            <a:ext cx="9144000" cy="37665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620688"/>
            <a:ext cx="2376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Davanti a lui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riconoscibile una donna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po’ più giovane di lui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in età comunque avanzata,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tende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braccia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verso il Padre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il Figlio morto. </a:t>
            </a:r>
            <a:endParaRPr lang="it-IT" sz="2400" dirty="0"/>
          </a:p>
        </p:txBody>
      </p:sp>
      <p:pic>
        <p:nvPicPr>
          <p:cNvPr id="3" name="Immagine 2" descr="sistina scanner 8 0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-31332"/>
            <a:ext cx="5364088" cy="68893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96665"/>
            <a:ext cx="9144000" cy="616133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 due anziani che tendono le braccia in modo così appassionato rappresentano Adamo ed Eva, la prima coppia umana, invecchiata dopo il peccato originale.</a:t>
            </a:r>
            <a:endParaRPr lang="it-IT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a scanner 8 0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5859" y="0"/>
            <a:ext cx="928399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908720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L’uomo è rivestito del peccaminoso miscuglio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dei colori verde e giallo, mentre la donna indossa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vesta azzurra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contemplazione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una fascia bianca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attorno al capo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poggia sulla sua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capigliatura.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4304" y="10387"/>
            <a:ext cx="3989696" cy="684761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92696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figure nude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più giovani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accanto ai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progenitori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allora facili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riconoscere.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maggiore dei tre che, rannicchiato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primo piano,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appoggia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una botticella,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Caino,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primo figlio di Adamo ed Eva. 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5456" y="-29251"/>
            <a:ext cx="5828543" cy="6887251"/>
          </a:xfrm>
          <a:prstGeom prst="rect">
            <a:avLst/>
          </a:prstGeom>
        </p:spPr>
      </p:pic>
      <p:pic>
        <p:nvPicPr>
          <p:cNvPr id="4" name="Immagine 3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5457" y="0"/>
            <a:ext cx="5828543" cy="68872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20688"/>
            <a:ext cx="2232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Osservando l’affresco da vicino si può addirittura riconoscere sulla sua fronte il segno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Caino,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 quale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 lo contrassegnò perché nessuno potesse ucciderlo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4,15)</a:t>
            </a:r>
            <a:endParaRPr lang="it-IT" sz="2400" dirty="0"/>
          </a:p>
        </p:txBody>
      </p:sp>
      <p:pic>
        <p:nvPicPr>
          <p:cNvPr id="4" name="Immagine 3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5391" y="-29251"/>
            <a:ext cx="6658609" cy="68872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3999" cy="686173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20688"/>
            <a:ext cx="3419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Sulla destra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accanto a Caino,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raffigurato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fratello Abele assassinato,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che, ormai morto,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lascia ciondolare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testa.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braccio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senza vita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gettato intorno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 spalle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giovane donna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vestita di verde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 menzionata.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1" y="0"/>
            <a:ext cx="5724129" cy="68641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4283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centro,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le figure di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Caino e Abele,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trova il più giovane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tutto il gruppo,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anch’egli nudo.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tratta certamente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Set,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quale guarda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pensieroso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suo fratello Abele.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0657" y="0"/>
            <a:ext cx="4803343" cy="68759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9269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il venerabile,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primo libro dell’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Hexaemeron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scrive che tutta la discendenza di Caino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perita nel diluvio universale.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Dunque possiamo concludere che le persone sull’isola rocciosa rappresentano coloro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seguito del peccato originale commesso dai progenitori,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bisognosi della Redenzione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mediante la morte in croce di Gesù Cristo.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Appartengono cioè all’epoca salvifica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precedente la Legge 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(ante </a:t>
            </a:r>
            <a:r>
              <a:rPr lang="it-IT" sz="24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Legem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Alcuni di loro, in primo luogo i progenitori,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verranno anch’essi liberati dall’inferno ad opera di Cristo.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9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altri tre gruppi appartengono al tempo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 della Grazia 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(ante </a:t>
            </a:r>
            <a:r>
              <a:rPr lang="it-IT" sz="24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legem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figura riconosciuta  come quella di Paolo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guarda verso  la piccola isola rocciosa,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precisamente là  dove un uomo anziano, tutto nudo,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sorreggendo il cadavere di un uomo,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 i tre gradini in pietra verso il piano dell’isola  ormai angusto.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84" y="3140968"/>
            <a:ext cx="9198247" cy="37170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he cosa è avvenuto? Oggi sulla terra c'è grande silenzio,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grande silenzio e solitudine.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Grande silenzio perché il Re dorme: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terra è rimasta sbigottita e tace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perché il Dio fatto carne si è addormentato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ha svegliato coloro che da secoli dormivano.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Dio è morto nella carne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ed è sceso a scuotere il regno degli inferi.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Certo egli va a cercare il primo padre,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come la pecorella smarrita.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Egli vuole scendere a visitare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quelli che siedono nelle tenebre e nell'ombra di morte.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Dio e il Figlio suo vanno a liberare dalle sofferenze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Adamo ed Eva che si trovano in prigione.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,_Delu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-21059"/>
            <a:ext cx="6030212" cy="687905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9269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Signore entrò da loro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portando le armi vittoriose della croce.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Appena Adamo, il progenitore, lo vide,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percuotendosi il petto per la meraviglia,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gridò a tutti e disse: « Sia con tutti il mio Signore ».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Cristo rispondendo disse ad Adamo: « E con il tuo spirito ».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E, presolo per mano, lo scosse, dicendo: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"Svegliati, tu che dormi, e risorgi dai morti,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Cristo ti illuminerà.</a:t>
            </a:r>
            <a:endParaRPr lang="it-IT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013" y="1268760"/>
            <a:ext cx="9226024" cy="43204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9269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Io sono il tuo Dio, che per te sono diventato tuo figlio;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per te e per questi, che da te hanno avuto origine,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 parlo e nella mia potenza ordino a coloro che erano in carcere: Uscite!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coloro che erano nelle tenebre: Siate illuminati!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coloro che erano morti: Risorgete!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te comando: Svegliati, tu che dormi!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Infatti non ti ho creato perché rimanessi prigioniero nell'inferno.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Risorgi dai morti. Io sono la vita dei morti.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Risorgi, opera delle mie mani!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Risorgi mia effige, fatta a mia immagine!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Risorgi, usciamo di qui!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 in me e io in te siamo infatti un'unica e indivisa natura.</a:t>
            </a:r>
          </a:p>
          <a:p>
            <a:endParaRPr lang="it-IT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249" y="156863"/>
            <a:ext cx="9158249" cy="629647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9269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te io, tuo Dio, mi sono fatto tuo figlio.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te io, il Signore, ho rivestito la tua natura di servo.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te, io che sto al di sopra dei cieli,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sono venuto sulla terra e al di sotto della terra.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te uomo ho condiviso la debolezza umana,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 poi son diventato libero tra i morti. </a:t>
            </a:r>
          </a:p>
          <a:p>
            <a:pPr algn="ctr"/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te, che sei uscito dal giardino del paradiso terrestre,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sono stato tradito in un giardino e dato in mano ai Giudei,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 in un giardino sono stato messo in croce.</a:t>
            </a:r>
          </a:p>
          <a:p>
            <a:endParaRPr lang="it-IT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-7982"/>
            <a:ext cx="7056784" cy="68739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Guarda sulla mia faccia gli sputi che io ricevetti per te, 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poterti restituire a quel primo soffio vitale. </a:t>
            </a:r>
          </a:p>
          <a:p>
            <a:pPr algn="ctr"/>
            <a:endParaRPr lang="it-IT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Guarda sulle mie guance gli schiaffi, 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sopportati per rifare a mia immagine la tua bellezza perduta.</a:t>
            </a:r>
          </a:p>
          <a:p>
            <a:pPr algn="ctr"/>
            <a:endParaRPr lang="it-IT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Guarda sul mio dorso la flagellazione 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subita per liberare le tue spalle dal peso dei tuoi peccati. </a:t>
            </a:r>
          </a:p>
          <a:p>
            <a:pPr algn="ctr"/>
            <a:endParaRPr lang="it-IT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Guarda le mie mani inchiodate al legno per te, 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un tempo avevi malamente allungato la tua mano all'albero. </a:t>
            </a:r>
          </a:p>
          <a:p>
            <a:pPr algn="ctr"/>
            <a:endParaRPr lang="it-IT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Morii sulla croce e la lancia penetrò nel mio costato, 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te che ti addormentasti nel paradiso e facesti uscire Eva dal tuo fianco. </a:t>
            </a:r>
          </a:p>
          <a:p>
            <a:pPr algn="ctr"/>
            <a:endParaRPr lang="it-IT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mio costato sanò il dolore del tuo fianco.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Il mio sonno ti libererà dal sonno dell'inferno. </a:t>
            </a:r>
          </a:p>
          <a:p>
            <a:pPr algn="ctr"/>
            <a:r>
              <a:rPr lang="it-IT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mia lancia trattenne la lancia che si era rivolta contro di te.</a:t>
            </a:r>
            <a:endParaRPr lang="it-IT" sz="2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a scanner 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d2te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756" y="0"/>
            <a:ext cx="919575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32656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Sorgi, allontaniamoci di qui.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nemico ti fece uscire dalla terra del paradiso.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Io invece non ti rimetto più in quel giardino,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 ti colloco sul trono celeste.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 fu proibito di toccare la pianta simbolica della vita,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 io, che sono la vita, ti comunico quello che sono.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 posto dei cherubini che come servi ti custodissero.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 faccio sì che i cherubini ti adorino quasi come Dio,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anche se non sei Dio.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trono celeste è pronto,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pronti e agli ordini sono i portatori,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sala è allestita,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mensa apparecchiata,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l'eterna dimora è addobbata,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forzieri aperti.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altre parole, è preparato per te dai secoli eterni il regno dei cieli ».</a:t>
            </a:r>
            <a:r>
              <a:rPr lang="it-IT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 un'antica « Omelia sul Sabato santo ». (PG 43, 439. 451. 462-463)</a:t>
            </a:r>
            <a:endParaRPr lang="it-IT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2619" y="0"/>
            <a:ext cx="926662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centro dell’affresco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alcuni cercano di salvarsi su una piccola barca.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Quasi tutte le figure sono completamente nude. </a:t>
            </a:r>
          </a:p>
        </p:txBody>
      </p:sp>
      <p:pic>
        <p:nvPicPr>
          <p:cNvPr id="3" name="Immagine 2" descr="sistina scanner 8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67141"/>
            <a:ext cx="9144000" cy="499085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908720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Solo la donna,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percuote impietosamente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una clava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l’intruso che cerca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salire sulla barca,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sul capo un fazzoletto bianco-grigio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rimanda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colore argento dell’eloquenza.</a:t>
            </a:r>
          </a:p>
          <a:p>
            <a:endParaRPr lang="it-IT" sz="2400" dirty="0"/>
          </a:p>
        </p:txBody>
      </p:sp>
      <p:pic>
        <p:nvPicPr>
          <p:cNvPr id="3" name="Immagine 2" descr="sistina scanner 8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9564" y="0"/>
            <a:ext cx="417443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92488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44008" y="692696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seconda figura femminile che, in un disperato tentativo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salvare l’equilibrio della barca che sta per rovesciarsi,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getta all’indietro,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indossa, invece,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veste rossa dell’amore.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i suoi sforzi sono inutili: infatti, un uomo,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avvicinato a nuoto,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è aggrappato al natante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l’ha gravato così tanto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 suo peso che l’acqua, superando la sponda,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l’ha allagato.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8367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L’amore da solo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riesce a salvare l’umanità dal diluvio,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ognuno pensa alla propria sopravvivenza. </a:t>
            </a:r>
          </a:p>
          <a:p>
            <a:pPr algn="ctr"/>
            <a:endParaRPr lang="it-IT" sz="2400" dirty="0"/>
          </a:p>
        </p:txBody>
      </p:sp>
      <p:pic>
        <p:nvPicPr>
          <p:cNvPr id="3" name="Immagine 2" descr="sistina scanner 8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453" y="0"/>
            <a:ext cx="5214547" cy="68805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gruppo a bordo della barca rappresenta quelle persone che, abbandonate al loro istinto, non hanno alcuna speranza.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 questo, forse, il motivo per cui nemmeno una tra loro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indossa anche solo una pezza verde.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Così pure manca del tutto il giallo croco del discernimento spirituale.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 un  dipinto è stata resa  così efficacemente l’idea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al di fuori dell’arca della chiesa non esiste alcuna salvezza.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costoro mancano totalmente la fede e la speranza.</a:t>
            </a:r>
            <a:endParaRPr lang="it-IT" dirty="0"/>
          </a:p>
        </p:txBody>
      </p:sp>
      <p:pic>
        <p:nvPicPr>
          <p:cNvPr id="3" name="Immagine 2" descr="blog-2007-07-24-21-22-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147" y="3257600"/>
            <a:ext cx="9176147" cy="3600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enesi_diluvio_arca_noe.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708" cy="47971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49411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le persone che cercano di salvarsi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salendo sull’arca dall’esterno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prive di fede.</a:t>
            </a:r>
            <a:endParaRPr lang="it-IT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17693"/>
            <a:ext cx="45365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di queste figure,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già abbiamo visto,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 la veste giallo croco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discernimento spirituale,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il suo fazzoletto bianco sul capo, che simboleggia la fede, copre del tutto il suo volto, </a:t>
            </a:r>
          </a:p>
          <a:p>
            <a:pPr algn="ctr"/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sicchè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questa donna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vede assolutamente nulla.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Questa figura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sembra rappresentare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fede cieca e non illuminata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delle persone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non si salveranno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trovando più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l’entrata dell’arca.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7495" y="0"/>
            <a:ext cx="4536505" cy="68330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908720"/>
            <a:ext cx="4139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gruppo dei tre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ricorrono ad una scala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salire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compie il disperato tentativo, destinato al fallimento,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raggiungere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salvezza nell’arca.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figura femminile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quasi completamente nuda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sorregge la scala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 sul capo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fazzoletto rosso dell’amore. </a:t>
            </a:r>
          </a:p>
        </p:txBody>
      </p:sp>
      <p:pic>
        <p:nvPicPr>
          <p:cNvPr id="6" name="Immagine 5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9934" y="0"/>
            <a:ext cx="331406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4355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del morto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ben più giovane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colui che lo porta.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Possiamo considerare il gruppo come espressione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Padre con il figlio morto; l’intera raffigurazione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ricorda allora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quella della cosiddetta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Pietà del Padre,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cui Dio padre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 all’umanità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proprio Figlio morto.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6 0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153" y="0"/>
            <a:ext cx="474784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70080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uomo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biondo ciuffo di capelli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agitano al vento,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vestito di un camiciotto verde troppo corto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in un mantello rosso,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 posizionando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attentamente la scala. </a:t>
            </a:r>
          </a:p>
        </p:txBody>
      </p:sp>
      <p:pic>
        <p:nvPicPr>
          <p:cNvPr id="4" name="Immagine 3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20688"/>
            <a:ext cx="4032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Un’altra figura,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probabilmente un uomo,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le braccia tese,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cerca di puntellare la scala, stando, però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un certa distanza,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temendo si ribalti.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quest’uomo è nudo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veste solo di un tessuto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grigio chiaro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buttato sulle sue spalle,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batte attorno al suo corpo.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grigio chiaro ricorda l’argento dell’eloquenza.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4" name="Immagine 3" descr="Michelangelo_Sistine_Chapel_Ceiling_Genesis_Noah_7_9_The_F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2107" y="0"/>
            <a:ext cx="4481893" cy="68769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76672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tentavi di entrare nell’arca tuttavia sono vani,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perché, non visto,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avvicina da destra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uomo nudo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di loro,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 in aria una zappa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ucciderli: è la morte.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nell’ultimo giorno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si trova ancora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nell’arca protettrice,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verrà sorpreso dalla morte.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Tutti i tentativi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aiutarsi reciprocamente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giovano a nulla.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448" y="0"/>
            <a:ext cx="4968552" cy="68637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8702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Epoche del tutto diverse vengono accostate nell’affresco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diluvio universale di Michelangelo: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tempo prima della Legge,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rappresentato dalle persone che si trovano sull’isola rocciosa,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tempo della Grazia, cioè della Chiesa,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cui membri salgono sulla sommità del monte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coronato dall’albero spoglio segno di speranza;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tempo al di fuori della Grazia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instabile nella sua continuità,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conosce alcuna legge illuminante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che trova atroce raffigurazione nelle persone sulla barca la  quale, essendo troppo piccola, è una trappola mortale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i passeggeri che litigano tra loro;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e, da ultimo, la fine del tempo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morte di ogni essere umano.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80728"/>
            <a:ext cx="9124854" cy="46085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20688"/>
            <a:ext cx="846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alto sulla sommità dell’arca trovano spazio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nidi  per gli uccelli.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uccelli, tra i quali alcuni planano sulla sommità dell’arca, secondo Ugo di san Vittore,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simbolo delle anime contemplative. </a:t>
            </a:r>
          </a:p>
        </p:txBody>
      </p:sp>
      <p:pic>
        <p:nvPicPr>
          <p:cNvPr id="5" name="Immagine 4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6" y="3401616"/>
            <a:ext cx="9112284" cy="34563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Essi sono incapaci di trovare rifugio sulla terra e ritornano sempre all’arca, vale a dire, alla Chiesa come luogo di riposo. </a:t>
            </a:r>
          </a:p>
          <a:p>
            <a:endParaRPr lang="it-IT" dirty="0"/>
          </a:p>
        </p:txBody>
      </p:sp>
      <p:pic>
        <p:nvPicPr>
          <p:cNvPr id="3" name="Immagine 2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6" y="1484784"/>
            <a:ext cx="9112284" cy="53732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particolare degli uccelli di ritorno all’arca è purtroppo riconoscibile a stento guardando da terra verso la volta della Cappella: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infatti la distanza tra il pavimento e il culmine della volta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raggiunge l’altezza di venti metri e settanta centimetri.</a:t>
            </a:r>
            <a:endParaRPr lang="it-IT" dirty="0"/>
          </a:p>
        </p:txBody>
      </p:sp>
      <p:pic>
        <p:nvPicPr>
          <p:cNvPr id="3" name="Immagine 2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3479"/>
            <a:ext cx="9225549" cy="37116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107" y="0"/>
            <a:ext cx="580733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0"/>
            <a:ext cx="5508524" cy="68439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9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9335"/>
            <a:ext cx="9144000" cy="70094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4766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Inoltre, un uomo ancora più anziano, con una lunghissima barba,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 l’altro è ritratto specularmente alla figura del profeta Zaccaria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somigliante al ritratto di papa Giulio II,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protende la sua destra verso i due, cioè il Padre e il Figlio morto.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31242"/>
            <a:ext cx="9144000" cy="43267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0"/>
            <a:ext cx="4716016" cy="5964373"/>
          </a:xfrm>
          <a:prstGeom prst="rect">
            <a:avLst/>
          </a:prstGeom>
        </p:spPr>
      </p:pic>
      <p:pic>
        <p:nvPicPr>
          <p:cNvPr id="3" name="Immagine 2" descr="00_3pr1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8759"/>
            <a:ext cx="4380901" cy="55892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1943</Words>
  <Application>Microsoft Office PowerPoint</Application>
  <PresentationFormat>Presentazione su schermo (4:3)</PresentationFormat>
  <Paragraphs>308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Elmer</cp:lastModifiedBy>
  <cp:revision>20</cp:revision>
  <dcterms:created xsi:type="dcterms:W3CDTF">2013-10-02T11:17:49Z</dcterms:created>
  <dcterms:modified xsi:type="dcterms:W3CDTF">2013-10-27T17:06:44Z</dcterms:modified>
</cp:coreProperties>
</file>