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57" r:id="rId4"/>
    <p:sldId id="296" r:id="rId5"/>
    <p:sldId id="298" r:id="rId6"/>
    <p:sldId id="258" r:id="rId7"/>
    <p:sldId id="259" r:id="rId8"/>
    <p:sldId id="264" r:id="rId9"/>
    <p:sldId id="265" r:id="rId10"/>
    <p:sldId id="266" r:id="rId11"/>
    <p:sldId id="270" r:id="rId12"/>
    <p:sldId id="267" r:id="rId13"/>
    <p:sldId id="268" r:id="rId14"/>
    <p:sldId id="269" r:id="rId15"/>
    <p:sldId id="271" r:id="rId16"/>
    <p:sldId id="272" r:id="rId17"/>
    <p:sldId id="275" r:id="rId18"/>
    <p:sldId id="273" r:id="rId19"/>
    <p:sldId id="274" r:id="rId20"/>
    <p:sldId id="289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0" r:id="rId29"/>
    <p:sldId id="284" r:id="rId30"/>
    <p:sldId id="285" r:id="rId31"/>
    <p:sldId id="286" r:id="rId32"/>
    <p:sldId id="287" r:id="rId33"/>
    <p:sldId id="290" r:id="rId34"/>
    <p:sldId id="292" r:id="rId35"/>
    <p:sldId id="288" r:id="rId36"/>
    <p:sldId id="294" r:id="rId37"/>
    <p:sldId id="291" r:id="rId38"/>
    <p:sldId id="293" r:id="rId39"/>
    <p:sldId id="295" r:id="rId4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DE14-AF7D-4641-AB42-BE0B98CE299F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9253-02C7-4CA7-9F88-E975550D7F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DE14-AF7D-4641-AB42-BE0B98CE299F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9253-02C7-4CA7-9F88-E975550D7F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DE14-AF7D-4641-AB42-BE0B98CE299F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9253-02C7-4CA7-9F88-E975550D7F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DE14-AF7D-4641-AB42-BE0B98CE299F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9253-02C7-4CA7-9F88-E975550D7F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DE14-AF7D-4641-AB42-BE0B98CE299F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9253-02C7-4CA7-9F88-E975550D7F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DE14-AF7D-4641-AB42-BE0B98CE299F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9253-02C7-4CA7-9F88-E975550D7F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DE14-AF7D-4641-AB42-BE0B98CE299F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9253-02C7-4CA7-9F88-E975550D7F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DE14-AF7D-4641-AB42-BE0B98CE299F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9253-02C7-4CA7-9F88-E975550D7F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DE14-AF7D-4641-AB42-BE0B98CE299F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9253-02C7-4CA7-9F88-E975550D7F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DE14-AF7D-4641-AB42-BE0B98CE299F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9253-02C7-4CA7-9F88-E975550D7F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DE14-AF7D-4641-AB42-BE0B98CE299F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9253-02C7-4CA7-9F88-E975550D7F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8DE14-AF7D-4641-AB42-BE0B98CE299F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69253-02C7-4CA7-9F88-E975550D7FE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63688" y="620688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Volta della Sistina</a:t>
            </a:r>
            <a:endParaRPr lang="it-IT" sz="4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magine 4" descr="05_0bay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00808"/>
            <a:ext cx="9144000" cy="273583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123728" y="5013176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Creazione di Eva</a:t>
            </a:r>
            <a:endParaRPr lang="it-IT" sz="3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188640"/>
            <a:ext cx="396044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La figura paterna di Dio 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occupa tutta l’altezza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del dipinto: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sembra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compresso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nello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spazio pittorico,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che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non può contenere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la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sua immensità. </a:t>
            </a:r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.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Serio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e raccolto in se stesso, nel suo atto creatore,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Dio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dirige il suo sguardo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sulla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compagna di Adamo.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La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lunga barba fluisce abbondantemente sul petto</a:t>
            </a:r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L’espressione della figura unisce dignità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e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forza creatrice.</a:t>
            </a:r>
          </a:p>
        </p:txBody>
      </p:sp>
      <p:pic>
        <p:nvPicPr>
          <p:cNvPr id="3" name="Immagine 2" descr="Sisitna_scanner 1 0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itna_scanner 5 00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7398"/>
            <a:ext cx="9144000" cy="617794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itna_scanner 5 0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391" y="30574"/>
            <a:ext cx="5207898" cy="682742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itna_scanner 5 0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0"/>
            <a:ext cx="5705853" cy="685799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itna_scanner 5 0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11480"/>
            <a:ext cx="9154328" cy="604185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itna_scanner 5 0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600" y="24761"/>
            <a:ext cx="7077284" cy="683323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1340768"/>
            <a:ext cx="3528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Adamo,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nel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sonno</a:t>
            </a:r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,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ha i polsi accostati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alla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corta propaggine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del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ramo tagliato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alla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base del ceppo,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mentre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si appoggia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con petto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e guancia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al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fusto.</a:t>
            </a:r>
          </a:p>
        </p:txBody>
      </p:sp>
      <p:pic>
        <p:nvPicPr>
          <p:cNvPr id="3" name="Immagine 2" descr="05_3ce5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0527" y="48232"/>
            <a:ext cx="4573473" cy="680976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Adam and Ev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20688"/>
            <a:ext cx="9080244" cy="586851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itna_scanner 5 0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1604339" y="1604335"/>
            <a:ext cx="6858002" cy="364932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211960" y="2348880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Distoglie il viso da Eva </a:t>
            </a:r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e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dal Creatore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volgendosi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a sinistra,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verso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il basso.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itna_scanner 5 0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1034289" y="873415"/>
            <a:ext cx="6857999" cy="511117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476672"/>
            <a:ext cx="91440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Allora </a:t>
            </a:r>
            <a:r>
              <a:rPr lang="it-IT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il Signore Dio </a:t>
            </a:r>
            <a:endParaRPr lang="it-IT" sz="28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it-IT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fece </a:t>
            </a:r>
            <a:r>
              <a:rPr lang="it-IT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cadere un sonno profondo sull'uomo, </a:t>
            </a:r>
            <a:endParaRPr lang="it-IT" sz="28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it-IT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che </a:t>
            </a:r>
            <a:r>
              <a:rPr lang="it-IT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si addormentò, </a:t>
            </a:r>
            <a:endParaRPr lang="it-IT" sz="28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it-IT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poi </a:t>
            </a:r>
            <a:r>
              <a:rPr lang="it-IT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gli tolse una delle costole </a:t>
            </a:r>
            <a:endParaRPr lang="it-IT" sz="28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it-IT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 </a:t>
            </a:r>
            <a:r>
              <a:rPr lang="it-IT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richiuse la carne al suo posto.  </a:t>
            </a:r>
            <a:endParaRPr lang="it-IT" sz="28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it-IT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Il </a:t>
            </a:r>
            <a:r>
              <a:rPr lang="it-IT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Signore Dio costruì la costola, </a:t>
            </a:r>
            <a:endParaRPr lang="it-IT" sz="28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it-IT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che </a:t>
            </a:r>
            <a:r>
              <a:rPr lang="it-IT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aveva tolto all'uomo, </a:t>
            </a:r>
            <a:endParaRPr lang="it-IT" sz="28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it-IT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formandone </a:t>
            </a:r>
            <a:r>
              <a:rPr lang="it-IT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una donna. </a:t>
            </a:r>
            <a:endParaRPr lang="it-IT" sz="28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it-IT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Poi </a:t>
            </a:r>
            <a:r>
              <a:rPr lang="it-IT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la condusse all'uomo.  </a:t>
            </a:r>
            <a:endParaRPr lang="it-IT" sz="28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it-IT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Allora </a:t>
            </a:r>
            <a:r>
              <a:rPr lang="it-IT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l'uomo disse: </a:t>
            </a:r>
            <a:endParaRPr lang="it-IT" sz="28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it-IT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«</a:t>
            </a:r>
            <a:r>
              <a:rPr lang="it-IT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Questa volta è osso delle mie ossa </a:t>
            </a:r>
            <a:endParaRPr lang="it-IT" sz="28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it-IT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 </a:t>
            </a:r>
            <a:r>
              <a:rPr lang="it-IT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carne della mia carne! </a:t>
            </a:r>
            <a:endParaRPr lang="it-IT" sz="28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it-IT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Costei </a:t>
            </a:r>
            <a:r>
              <a:rPr lang="it-IT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si chiamerà donna perché dall'uomo fu tratta».  </a:t>
            </a:r>
            <a:endParaRPr lang="it-IT" sz="28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it-IT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Gen</a:t>
            </a:r>
            <a:r>
              <a:rPr lang="it-IT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2,21-23</a:t>
            </a:r>
            <a:endParaRPr lang="it-IT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536194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itna_scanner 5 00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5" y="-14769"/>
            <a:ext cx="8047603" cy="687277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itna_scanner 5 02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9712" y="0"/>
            <a:ext cx="4896544" cy="682457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itna_scanner 5 00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536" y="-23029"/>
            <a:ext cx="8388424" cy="688102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itna_scanner 5 00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3648" y="0"/>
            <a:ext cx="6346209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280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Eva spunta da dietro, dalla schiena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di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Adamo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più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che dal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suo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fianco.</a:t>
            </a:r>
          </a:p>
        </p:txBody>
      </p:sp>
      <p:pic>
        <p:nvPicPr>
          <p:cNvPr id="3" name="Immagine 2" descr="adam_and_eve130462767537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6556" y="0"/>
            <a:ext cx="5857444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1412776"/>
            <a:ext cx="30243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Michelangelo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ha scelto a modello per la raffigurazione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questa scena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sculture di </a:t>
            </a:r>
          </a:p>
          <a:p>
            <a:pPr algn="ctr"/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Jacopo della Quercia sul portale di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S. Petronio a Bologna </a:t>
            </a:r>
          </a:p>
        </p:txBody>
      </p:sp>
      <p:pic>
        <p:nvPicPr>
          <p:cNvPr id="4" name="Immagine 3" descr="250px-Jacopo_della_quercia,_02.creazione_di_e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32656"/>
            <a:ext cx="4024457" cy="4797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reazione_r19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1407" y="-23308"/>
            <a:ext cx="5610913" cy="688130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Portale Principale (Creazione di Eva)_Bologna-S. Petron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-26812"/>
            <a:ext cx="5940152" cy="688481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1412776"/>
            <a:ext cx="38884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Tra Adamo e Eva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Michelangelo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ha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dipinto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un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masso roccioso scuro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che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mette in relazione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le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due figure nude,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ma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allo stesso tempo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le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separa,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dato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il colore scuro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della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pietra. </a:t>
            </a:r>
          </a:p>
        </p:txBody>
      </p:sp>
      <p:pic>
        <p:nvPicPr>
          <p:cNvPr id="3" name="Immagine 2" descr="Genesis-5-Creation-of-Ev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03907" y="0"/>
            <a:ext cx="5040093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5576" y="692696"/>
            <a:ext cx="46085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Sopra la testa di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Adamo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addormentato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spunta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dal ceppo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un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lungo ramo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che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si protende in altro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verso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destra,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ma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che non può crescere oltre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err="1" smtClean="0">
                <a:solidFill>
                  <a:schemeClr val="bg1">
                    <a:lumMod val="85000"/>
                  </a:schemeClr>
                </a:solidFill>
              </a:rPr>
              <a:t>poichè</a:t>
            </a:r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è spezzato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come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i due rami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da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esso generati. </a:t>
            </a:r>
          </a:p>
        </p:txBody>
      </p:sp>
      <p:pic>
        <p:nvPicPr>
          <p:cNvPr id="3" name="Immagine 2" descr="Sisitna_scanner 1 0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71395" y="-1"/>
            <a:ext cx="3072605" cy="685800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EveCreationMichelangel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88640"/>
            <a:ext cx="9144000" cy="621792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692696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Questo fusto spoglio con il ramo spezzato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riprende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il medesimo motivo presente negli affreschi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del Diluvio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universale del Peccato originale.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Questo particolare dell’albero morto e spezzato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sembrerebbe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ricordare, nel riquadro della creazione di Eva,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il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peccato originale che sarebbe presto seguito.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endParaRPr lang="it-IT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Immagine 2" descr="sistina scanner 8 0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149080"/>
            <a:ext cx="3024336" cy="2708920"/>
          </a:xfrm>
          <a:prstGeom prst="rect">
            <a:avLst/>
          </a:prstGeom>
        </p:spPr>
      </p:pic>
      <p:pic>
        <p:nvPicPr>
          <p:cNvPr id="4" name="Immagine 3" descr="Sisitna_scanner 1 01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31840" y="4149079"/>
            <a:ext cx="3072605" cy="2708921"/>
          </a:xfrm>
          <a:prstGeom prst="rect">
            <a:avLst/>
          </a:prstGeom>
        </p:spPr>
      </p:pic>
      <p:pic>
        <p:nvPicPr>
          <p:cNvPr id="5" name="Immagine 4" descr="the-fall-and-expulsion-from-garden-of-eden-detail-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72200" y="4181059"/>
            <a:ext cx="2771800" cy="267694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87624" y="1052736"/>
            <a:ext cx="3600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Rimanderebbe,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nello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stesso tempo, all’autentico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albero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della vita</a:t>
            </a:r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,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il legno della Croce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su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cui il secondo Adamo, Cristo,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avrebbe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dovuto morire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per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redimere la sua sposa, la Chiesa.</a:t>
            </a:r>
          </a:p>
          <a:p>
            <a:endParaRPr lang="it-IT" dirty="0"/>
          </a:p>
        </p:txBody>
      </p:sp>
      <p:pic>
        <p:nvPicPr>
          <p:cNvPr id="3" name="Immagine 2" descr="Sisitna_scanner 1 0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8184" y="-1"/>
            <a:ext cx="2915816" cy="683618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476672"/>
            <a:ext cx="4067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L’umiltà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di Eva trasuda riconoscenza per la grazia ricevuta di esistere.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Creata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pura e senza peccato,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è figura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della seconda Eva,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che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fu concepita senza peccato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e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rimase sempre pura,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quale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casta sposa.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endParaRPr lang="it-IT" sz="2400" dirty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A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Eva,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figura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dell’Immacolata,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spetta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la posizione </a:t>
            </a:r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centrale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nella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volta della Sistina.</a:t>
            </a:r>
          </a:p>
        </p:txBody>
      </p:sp>
      <p:pic>
        <p:nvPicPr>
          <p:cNvPr id="4" name="Immagine 3" descr="Adam and Ev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02039" y="0"/>
            <a:ext cx="5041961" cy="685609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itna_scanner 5 00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-14018"/>
            <a:ext cx="6611250" cy="687201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itna_Pfeiffer 08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isitna_Pfeiffer 08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584" y="7054"/>
            <a:ext cx="7767620" cy="685094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548680"/>
            <a:ext cx="496855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Eva è la creatura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intenta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nell’adorazione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del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suo Creatore,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la </a:t>
            </a:r>
            <a:r>
              <a:rPr lang="it-IT" sz="2400" dirty="0" err="1">
                <a:solidFill>
                  <a:schemeClr val="bg1">
                    <a:lumMod val="85000"/>
                  </a:schemeClr>
                </a:solidFill>
              </a:rPr>
              <a:t>Chiesa-sposa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e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l’anima-sposa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di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ogni singolo </a:t>
            </a:r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cristiano,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il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quale, una volta perfetto,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secondo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il disegno di Dio,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è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simile alla Vergine Madre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</a:rPr>
              <a:t>tutta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</a:rPr>
              <a:t>pura.</a:t>
            </a:r>
          </a:p>
          <a:p>
            <a:endParaRPr lang="it-IT" dirty="0"/>
          </a:p>
        </p:txBody>
      </p:sp>
      <p:pic>
        <p:nvPicPr>
          <p:cNvPr id="3" name="Immagine 2" descr="Sisitna_scanner 5 00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6521" y="0"/>
            <a:ext cx="3677479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itna_Pfeiffer 08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isitna_scanner 5 00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94838" y="0"/>
            <a:ext cx="9438838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itna_scanner 5 00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27784" y="0"/>
            <a:ext cx="4604426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476672"/>
            <a:ext cx="9144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FFC000"/>
                </a:solidFill>
              </a:rPr>
              <a:t>Poco di sotto a questa in una altra istoria </a:t>
            </a:r>
          </a:p>
          <a:p>
            <a:pPr algn="ctr"/>
            <a:r>
              <a:rPr lang="it-IT" sz="2800" dirty="0" err="1" smtClean="0">
                <a:solidFill>
                  <a:srgbClr val="FFC000"/>
                </a:solidFill>
              </a:rPr>
              <a:t>fé</a:t>
            </a:r>
            <a:r>
              <a:rPr lang="it-IT" sz="2800" dirty="0" smtClean="0">
                <a:solidFill>
                  <a:srgbClr val="FFC000"/>
                </a:solidFill>
              </a:rPr>
              <a:t> il suo cavar della costa della madre nostra Eva</a:t>
            </a:r>
            <a:r>
              <a:rPr lang="it-IT" sz="2800" smtClean="0">
                <a:solidFill>
                  <a:srgbClr val="FFC000"/>
                </a:solidFill>
              </a:rPr>
              <a:t>, </a:t>
            </a:r>
          </a:p>
          <a:p>
            <a:pPr algn="ctr"/>
            <a:r>
              <a:rPr lang="it-IT" sz="2800" smtClean="0">
                <a:solidFill>
                  <a:srgbClr val="FFC000"/>
                </a:solidFill>
              </a:rPr>
              <a:t>nella </a:t>
            </a:r>
            <a:r>
              <a:rPr lang="it-IT" sz="2800" dirty="0" smtClean="0">
                <a:solidFill>
                  <a:srgbClr val="FFC000"/>
                </a:solidFill>
              </a:rPr>
              <a:t>quale si vede quegli ignudi </a:t>
            </a:r>
          </a:p>
          <a:p>
            <a:pPr algn="ctr"/>
            <a:r>
              <a:rPr lang="it-IT" sz="2800" dirty="0" smtClean="0">
                <a:solidFill>
                  <a:srgbClr val="FFC000"/>
                </a:solidFill>
              </a:rPr>
              <a:t>l'un quasi morto per essere </a:t>
            </a:r>
            <a:r>
              <a:rPr lang="it-IT" sz="2800" dirty="0" err="1" smtClean="0">
                <a:solidFill>
                  <a:srgbClr val="FFC000"/>
                </a:solidFill>
              </a:rPr>
              <a:t>prigion</a:t>
            </a:r>
            <a:r>
              <a:rPr lang="it-IT" sz="2800" dirty="0" smtClean="0">
                <a:solidFill>
                  <a:srgbClr val="FFC000"/>
                </a:solidFill>
              </a:rPr>
              <a:t> del sonno, </a:t>
            </a:r>
          </a:p>
          <a:p>
            <a:pPr algn="ctr"/>
            <a:r>
              <a:rPr lang="it-IT" sz="2800" dirty="0" smtClean="0">
                <a:solidFill>
                  <a:srgbClr val="FFC000"/>
                </a:solidFill>
              </a:rPr>
              <a:t>e l'altra divenuta viva </a:t>
            </a:r>
          </a:p>
          <a:p>
            <a:pPr algn="ctr"/>
            <a:r>
              <a:rPr lang="it-IT" sz="2800" dirty="0" smtClean="0">
                <a:solidFill>
                  <a:srgbClr val="FFC000"/>
                </a:solidFill>
              </a:rPr>
              <a:t>e fatta vigilantissima per la benedizione di Dio. </a:t>
            </a:r>
          </a:p>
          <a:p>
            <a:pPr algn="ctr"/>
            <a:endParaRPr lang="it-IT" sz="2800" dirty="0" smtClean="0">
              <a:solidFill>
                <a:srgbClr val="FFC000"/>
              </a:solidFill>
            </a:endParaRPr>
          </a:p>
          <a:p>
            <a:pPr algn="ctr"/>
            <a:r>
              <a:rPr lang="it-IT" sz="2800" dirty="0" smtClean="0">
                <a:solidFill>
                  <a:srgbClr val="FFC000"/>
                </a:solidFill>
              </a:rPr>
              <a:t>Si conosce dal pennello di questo </a:t>
            </a:r>
            <a:r>
              <a:rPr lang="it-IT" sz="2800" dirty="0" err="1" smtClean="0">
                <a:solidFill>
                  <a:srgbClr val="FFC000"/>
                </a:solidFill>
              </a:rPr>
              <a:t>ingegnosissimo</a:t>
            </a:r>
            <a:r>
              <a:rPr lang="it-IT" sz="2800" dirty="0" smtClean="0">
                <a:solidFill>
                  <a:srgbClr val="FFC000"/>
                </a:solidFill>
              </a:rPr>
              <a:t> artefice </a:t>
            </a:r>
          </a:p>
          <a:p>
            <a:pPr algn="ctr"/>
            <a:r>
              <a:rPr lang="it-IT" sz="2800" dirty="0" smtClean="0">
                <a:solidFill>
                  <a:srgbClr val="FFC000"/>
                </a:solidFill>
              </a:rPr>
              <a:t>interamente la </a:t>
            </a:r>
            <a:r>
              <a:rPr lang="it-IT" sz="2800" dirty="0" err="1" smtClean="0">
                <a:solidFill>
                  <a:srgbClr val="FFC000"/>
                </a:solidFill>
              </a:rPr>
              <a:t>diferenza</a:t>
            </a:r>
            <a:r>
              <a:rPr lang="it-IT" sz="2800" dirty="0" smtClean="0">
                <a:solidFill>
                  <a:srgbClr val="FFC000"/>
                </a:solidFill>
              </a:rPr>
              <a:t> che è dal sonno alla vigilanza, </a:t>
            </a:r>
          </a:p>
          <a:p>
            <a:pPr algn="ctr"/>
            <a:r>
              <a:rPr lang="it-IT" sz="2800" dirty="0" smtClean="0">
                <a:solidFill>
                  <a:srgbClr val="FFC000"/>
                </a:solidFill>
              </a:rPr>
              <a:t>e quanto stabile e ferma possa apparire umanamente</a:t>
            </a:r>
          </a:p>
          <a:p>
            <a:pPr algn="ctr"/>
            <a:r>
              <a:rPr lang="it-IT" sz="2800" dirty="0" smtClean="0">
                <a:solidFill>
                  <a:srgbClr val="FFC000"/>
                </a:solidFill>
              </a:rPr>
              <a:t>parlando la maestà divina. </a:t>
            </a:r>
          </a:p>
          <a:p>
            <a:pPr algn="ctr"/>
            <a:endParaRPr lang="it-IT" sz="2800" dirty="0" smtClean="0">
              <a:solidFill>
                <a:srgbClr val="FFC000"/>
              </a:solidFill>
            </a:endParaRPr>
          </a:p>
          <a:p>
            <a:pPr algn="ctr"/>
            <a:r>
              <a:rPr lang="it-IT" sz="2000" i="1" dirty="0" smtClean="0">
                <a:solidFill>
                  <a:srgbClr val="FFC000"/>
                </a:solidFill>
              </a:rPr>
              <a:t>G. Vasari</a:t>
            </a:r>
            <a:endParaRPr lang="it-IT" sz="2000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8590"/>
            <a:ext cx="9144000" cy="618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5795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54868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Esattamente al centro dell’intera volta della Sistina,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uno dei cinque settori più piccoli,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Michelangelo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ha </a:t>
            </a:r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dipinto, nell’ottobre del 1511,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scena in cui </a:t>
            </a:r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Dio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forma Eva dalla costola di Adamo. </a:t>
            </a:r>
          </a:p>
        </p:txBody>
      </p:sp>
      <p:pic>
        <p:nvPicPr>
          <p:cNvPr id="3" name="Immagine 2" descr="r10_1039f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441848"/>
            <a:ext cx="9144000" cy="441615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886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Adamo sta dormendo, appoggiato ad un ceppo spoglio.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Eva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è già uscita dal fianco di Adamo e si volge a mani giunte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atteggiamento di preghiera verso il Creatore,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col braccio destro la chiama all’esistenza, come fosse un invito. </a:t>
            </a:r>
          </a:p>
        </p:txBody>
      </p:sp>
      <p:pic>
        <p:nvPicPr>
          <p:cNvPr id="3" name="Immagine 2" descr="05_3ce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9632" y="1945699"/>
            <a:ext cx="6768752" cy="491230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83568" y="188640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terreno, appena accennato, è dipinto in parte come suolo roccioso e collinare, in parte come prato verde.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Sullo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sfondo si stende un’azzurra superficie d’acqua che giunge fino all’orizzonte </a:t>
            </a:r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chiaro: il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mare.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Vengono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così presentati i tre elementi; terra, acqua e aria.</a:t>
            </a:r>
          </a:p>
        </p:txBody>
      </p:sp>
      <p:pic>
        <p:nvPicPr>
          <p:cNvPr id="4" name="Immagine 3" descr="05_3ce5b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276872"/>
            <a:ext cx="9144000" cy="458112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404664"/>
            <a:ext cx="20517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quarto elemento</a:t>
            </a:r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fuoco,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si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trova nel colore della veste di Dio creatore e, </a:t>
            </a:r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nascosto, nell’alito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vitale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dei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corpi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nudi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 rosei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Adamo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di Eva.</a:t>
            </a:r>
          </a:p>
        </p:txBody>
      </p:sp>
      <p:pic>
        <p:nvPicPr>
          <p:cNvPr id="3" name="Immagine 2" descr="EveCreationMichelangel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17613" y="0"/>
            <a:ext cx="7126388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tt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735</Words>
  <Application>Microsoft Office PowerPoint</Application>
  <PresentationFormat>Presentazione su schermo (4:3)</PresentationFormat>
  <Paragraphs>139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</dc:creator>
  <cp:lastModifiedBy>Elmer</cp:lastModifiedBy>
  <cp:revision>13</cp:revision>
  <dcterms:created xsi:type="dcterms:W3CDTF">2013-10-05T15:07:27Z</dcterms:created>
  <dcterms:modified xsi:type="dcterms:W3CDTF">2013-10-27T18:28:11Z</dcterms:modified>
</cp:coreProperties>
</file>